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Inria Sans"/>
      <p:regular r:id="rId20"/>
      <p:bold r:id="rId21"/>
      <p:italic r:id="rId22"/>
      <p:boldItalic r:id="rId23"/>
    </p:embeddedFont>
    <p:embeddedFont>
      <p:font typeface="Didact Gothic"/>
      <p:regular r:id="rId24"/>
    </p:embeddedFont>
    <p:embeddedFont>
      <p:font typeface="Old Standard TT"/>
      <p:regular r:id="rId25"/>
      <p:bold r:id="rId26"/>
      <p:italic r:id="rId27"/>
    </p:embeddedFont>
    <p:embeddedFont>
      <p:font typeface="Montserrat ExtraBold"/>
      <p:bold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riaSans-regular.fntdata"/><Relationship Id="rId22" Type="http://schemas.openxmlformats.org/officeDocument/2006/relationships/font" Target="fonts/InriaSans-italic.fntdata"/><Relationship Id="rId21" Type="http://schemas.openxmlformats.org/officeDocument/2006/relationships/font" Target="fonts/InriaSans-bold.fntdata"/><Relationship Id="rId24" Type="http://schemas.openxmlformats.org/officeDocument/2006/relationships/font" Target="fonts/DidactGothic-regular.fntdata"/><Relationship Id="rId23" Type="http://schemas.openxmlformats.org/officeDocument/2006/relationships/font" Target="fonts/Inria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ldStandardTT-bold.fntdata"/><Relationship Id="rId25" Type="http://schemas.openxmlformats.org/officeDocument/2006/relationships/font" Target="fonts/OldStandardTT-regular.fntdata"/><Relationship Id="rId28" Type="http://schemas.openxmlformats.org/officeDocument/2006/relationships/font" Target="fonts/MontserratExtraBold-bold.fntdata"/><Relationship Id="rId27" Type="http://schemas.openxmlformats.org/officeDocument/2006/relationships/font" Target="fonts/OldStandardT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7.xml"/><Relationship Id="rId33" Type="http://schemas.openxmlformats.org/officeDocument/2006/relationships/font" Target="fonts/RobotoMono-boldItalic.fntdata"/><Relationship Id="rId10" Type="http://schemas.openxmlformats.org/officeDocument/2006/relationships/slide" Target="slides/slide6.xml"/><Relationship Id="rId32" Type="http://schemas.openxmlformats.org/officeDocument/2006/relationships/font" Target="fonts/RobotoMon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2b5b5ab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2b5b5ab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f8e2aff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f8e2aff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f8e2affd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f8e2affd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f8e2affd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f8e2affd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f8e2affd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f8e2affd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f8e2affd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f8e2aff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2b5b5ab8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2b5b5ab8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c01b671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c01b671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SayCan is a framework that helps robots understand and act on human instructions by combining language understanding with physical capabilities. Think of it as a translator between what humans say they want and what robots can actually do. The name 'SayCan' comes from this idea - converting what humans 'say' into what robots 'can' do.</a:t>
            </a:r>
            <a:endParaRPr/>
          </a:p>
          <a:p>
            <a:pPr indent="0" lvl="0" marL="0" rtl="0" algn="l">
              <a:spcBef>
                <a:spcPts val="0"/>
              </a:spcBef>
              <a:spcAft>
                <a:spcPts val="0"/>
              </a:spcAft>
              <a:buNone/>
            </a:pPr>
            <a:r>
              <a:t/>
            </a:r>
            <a:endParaRPr/>
          </a:p>
          <a:p>
            <a:pPr indent="-323850" lvl="0" marL="457200" rtl="0" algn="l">
              <a:spcBef>
                <a:spcPts val="0"/>
              </a:spcBef>
              <a:spcAft>
                <a:spcPts val="0"/>
              </a:spcAft>
              <a:buClr>
                <a:srgbClr val="191919"/>
              </a:buClr>
              <a:buSzPts val="1500"/>
              <a:buFont typeface="Anaheim"/>
              <a:buChar char="●"/>
            </a:pPr>
            <a:r>
              <a:rPr lang="en" sz="1500">
                <a:solidFill>
                  <a:srgbClr val="191919"/>
                </a:solidFill>
                <a:latin typeface="Old Standard TT"/>
                <a:ea typeface="Old Standard TT"/>
                <a:cs typeface="Old Standard TT"/>
                <a:sym typeface="Old Standard TT"/>
              </a:rPr>
              <a:t>Often LLM lack contextual grounding for solving complex tasks. </a:t>
            </a:r>
            <a:endParaRPr/>
          </a:p>
          <a:p>
            <a:pPr indent="0" lvl="0" marL="0" rtl="0" algn="l">
              <a:spcBef>
                <a:spcPts val="0"/>
              </a:spcBef>
              <a:spcAft>
                <a:spcPts val="0"/>
              </a:spcAft>
              <a:buNone/>
            </a:pPr>
            <a:r>
              <a:t/>
            </a:r>
            <a:endParaRPr/>
          </a:p>
          <a:p>
            <a:pPr indent="-323850" lvl="0" marL="457200" rtl="0" algn="l">
              <a:spcBef>
                <a:spcPts val="0"/>
              </a:spcBef>
              <a:spcAft>
                <a:spcPts val="0"/>
              </a:spcAft>
              <a:buClr>
                <a:srgbClr val="191919"/>
              </a:buClr>
              <a:buSzPts val="1500"/>
              <a:buFont typeface="Anaheim"/>
              <a:buChar char="●"/>
            </a:pPr>
            <a:r>
              <a:rPr lang="en" sz="1500">
                <a:solidFill>
                  <a:srgbClr val="191919"/>
                </a:solidFill>
                <a:latin typeface="Old Standard TT"/>
                <a:ea typeface="Old Standard TT"/>
                <a:cs typeface="Old Standard TT"/>
                <a:sym typeface="Old Standard TT"/>
              </a:rPr>
              <a:t>For example instructing someone on how to clean up a spill could result in ambiguous or even impossible solutions given the environment. </a:t>
            </a:r>
            <a:endParaRPr sz="1500">
              <a:solidFill>
                <a:srgbClr val="191919"/>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rgbClr val="191919"/>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a:solidFill>
                  <a:schemeClr val="dk1"/>
                </a:solidFill>
              </a:rPr>
              <a:t>Interesting: Bridge together NLP, RL, and robotics. Combining LLM with physical robot. Human-robot interaction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Service robots. </a:t>
            </a:r>
            <a:endParaRPr>
              <a:solidFill>
                <a:schemeClr val="dk1"/>
              </a:solidFill>
            </a:endParaRPr>
          </a:p>
          <a:p>
            <a:pPr indent="0" lvl="0" marL="0" rtl="0" algn="l">
              <a:spcBef>
                <a:spcPts val="0"/>
              </a:spcBef>
              <a:spcAft>
                <a:spcPts val="0"/>
              </a:spcAft>
              <a:buNone/>
            </a:pPr>
            <a:r>
              <a:t/>
            </a:r>
            <a:endParaRPr sz="1500">
              <a:solidFill>
                <a:srgbClr val="191919"/>
              </a:solidFill>
              <a:latin typeface="Old Standard TT"/>
              <a:ea typeface="Old Standard TT"/>
              <a:cs typeface="Old Standard TT"/>
              <a:sym typeface="Old Standard T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2b5b5ab8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2b5b5ab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 me walk you through how SayCan works. Starting at the top, we have a human instruction like 'Put red block on blue block'. This instruction flows into two parallel processes:</a:t>
            </a:r>
            <a:endParaRPr/>
          </a:p>
          <a:p>
            <a:pPr indent="0" lvl="0" marL="0" rtl="0" algn="l">
              <a:lnSpc>
                <a:spcPct val="115000"/>
              </a:lnSpc>
              <a:spcBef>
                <a:spcPts val="1200"/>
              </a:spcBef>
              <a:spcAft>
                <a:spcPts val="0"/>
              </a:spcAft>
              <a:buClr>
                <a:schemeClr val="dk1"/>
              </a:buClr>
              <a:buSzPts val="1100"/>
              <a:buFont typeface="Arial"/>
              <a:buNone/>
            </a:pPr>
            <a:r>
              <a:rPr lang="en"/>
              <a:t>On the left side, our Language Model (GPT-3) analyzes the instruction and breaks it down into possible actions we might want to take. For example, picking up the red block would be a good first step.</a:t>
            </a:r>
            <a:endParaRPr/>
          </a:p>
          <a:p>
            <a:pPr indent="0" lvl="0" marL="0" rtl="0" algn="l">
              <a:lnSpc>
                <a:spcPct val="115000"/>
              </a:lnSpc>
              <a:spcBef>
                <a:spcPts val="1200"/>
              </a:spcBef>
              <a:spcAft>
                <a:spcPts val="0"/>
              </a:spcAft>
              <a:buClr>
                <a:schemeClr val="dk1"/>
              </a:buClr>
              <a:buSzPts val="1100"/>
              <a:buFont typeface="Arial"/>
              <a:buNone/>
            </a:pPr>
            <a:r>
              <a:rPr lang="en"/>
              <a:t>Meanwhile, on the right side, our Vision System (ViLD) is looking at the scene and identifying what objects are present and where they are located. It needs to find both the red and blue blocks.</a:t>
            </a:r>
            <a:endParaRPr/>
          </a:p>
          <a:p>
            <a:pPr indent="0" lvl="0" marL="0" rtl="0" algn="l">
              <a:lnSpc>
                <a:spcPct val="115000"/>
              </a:lnSpc>
              <a:spcBef>
                <a:spcPts val="1200"/>
              </a:spcBef>
              <a:spcAft>
                <a:spcPts val="0"/>
              </a:spcAft>
              <a:buClr>
                <a:schemeClr val="dk1"/>
              </a:buClr>
              <a:buSzPts val="1100"/>
              <a:buFont typeface="Arial"/>
              <a:buNone/>
            </a:pPr>
            <a:r>
              <a:rPr lang="en"/>
              <a:t>These come together in the Action Scoring phase, where we combine:</a:t>
            </a:r>
            <a:endParaRPr/>
          </a:p>
          <a:p>
            <a:pPr indent="-298450" lvl="0" marL="457200" rtl="0" algn="l">
              <a:lnSpc>
                <a:spcPct val="115000"/>
              </a:lnSpc>
              <a:spcBef>
                <a:spcPts val="1200"/>
              </a:spcBef>
              <a:spcAft>
                <a:spcPts val="0"/>
              </a:spcAft>
              <a:buClr>
                <a:schemeClr val="dk1"/>
              </a:buClr>
              <a:buSzPts val="1100"/>
              <a:buAutoNum type="arabicPeriod"/>
            </a:pPr>
            <a:r>
              <a:rPr lang="en"/>
              <a:t>How much the language model thinks each action helps achieve our goal</a:t>
            </a:r>
            <a:endParaRPr/>
          </a:p>
          <a:p>
            <a:pPr indent="-298450" lvl="0" marL="457200" rtl="0" algn="l">
              <a:lnSpc>
                <a:spcPct val="115000"/>
              </a:lnSpc>
              <a:spcBef>
                <a:spcPts val="0"/>
              </a:spcBef>
              <a:spcAft>
                <a:spcPts val="0"/>
              </a:spcAft>
              <a:buClr>
                <a:schemeClr val="dk1"/>
              </a:buClr>
              <a:buSzPts val="1100"/>
              <a:buAutoNum type="arabicPeriod"/>
            </a:pPr>
            <a:r>
              <a:rPr lang="en"/>
              <a:t>Whether that action is actually possible based on what objects we can see</a:t>
            </a:r>
            <a:endParaRPr/>
          </a:p>
          <a:p>
            <a:pPr indent="0" lvl="0" marL="0" rtl="0" algn="l">
              <a:lnSpc>
                <a:spcPct val="115000"/>
              </a:lnSpc>
              <a:spcBef>
                <a:spcPts val="1200"/>
              </a:spcBef>
              <a:spcAft>
                <a:spcPts val="0"/>
              </a:spcAft>
              <a:buClr>
                <a:schemeClr val="dk1"/>
              </a:buClr>
              <a:buSzPts val="1100"/>
              <a:buFont typeface="Arial"/>
              <a:buNone/>
            </a:pPr>
            <a:r>
              <a:rPr lang="en"/>
              <a:t>Finally, once we've selected the best action, CLIPort executes the physical movement with the robot.</a:t>
            </a:r>
            <a:endParaRPr/>
          </a:p>
          <a:p>
            <a:pPr indent="0" lvl="0" marL="0" rtl="0" algn="l">
              <a:lnSpc>
                <a:spcPct val="115000"/>
              </a:lnSpc>
              <a:spcBef>
                <a:spcPts val="1200"/>
              </a:spcBef>
              <a:spcAft>
                <a:spcPts val="0"/>
              </a:spcAft>
              <a:buClr>
                <a:schemeClr val="dk1"/>
              </a:buClr>
              <a:buSzPts val="1100"/>
              <a:buFont typeface="Arial"/>
              <a:buNone/>
            </a:pPr>
            <a:r>
              <a:rPr lang="en"/>
              <a:t>After updating the state, the cycle continues until the task is complete.</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2b5b5ab8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2b5b5ab8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"ViLD is like the robot's eyes - it looks at a scene and can identify objects by name. It does this by learning from millions of image-caption pairs (like photos with descriptions). When we say 'find a red block', ViLD looks at the camera image and draws boxes around what it thinks are red blocks, giving each a confidence score based on how sure it is.</a:t>
            </a:r>
            <a:endParaRPr/>
          </a:p>
          <a:p>
            <a:pPr indent="0" lvl="0" marL="0" rtl="0" algn="l">
              <a:lnSpc>
                <a:spcPct val="115000"/>
              </a:lnSpc>
              <a:spcBef>
                <a:spcPts val="1200"/>
              </a:spcBef>
              <a:spcAft>
                <a:spcPts val="0"/>
              </a:spcAft>
              <a:buNone/>
            </a:pPr>
            <a:r>
              <a:rPr lang="en"/>
              <a:t>CLIPort is like the robot's brain-to-hands connection. When given a command like 'pick up the red block', it looks at the camera image and figures out exactly where to move the robot's gripper to pick up and place objects. It learned this by watching humans demonstrate thousands of successful pick and place actions."</a:t>
            </a:r>
            <a:endParaRPr/>
          </a:p>
          <a:p>
            <a:pPr indent="0" lvl="0" marL="0" rtl="0" algn="l">
              <a:lnSpc>
                <a:spcPct val="115000"/>
              </a:lnSpc>
              <a:spcBef>
                <a:spcPts val="1200"/>
              </a:spcBef>
              <a:spcAft>
                <a:spcPts val="0"/>
              </a:spcAft>
              <a:buNone/>
            </a:pPr>
            <a:r>
              <a:rPr lang="en"/>
              <a:t>CLIP is a model by OpenAI that matches descriptions to pictures like a dog pic</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b="1" lang="en">
                <a:solidFill>
                  <a:schemeClr val="dk1"/>
                </a:solidFill>
              </a:rPr>
              <a:t>LLM Scoring:</a:t>
            </a:r>
            <a:r>
              <a:rPr lang="en">
                <a:solidFill>
                  <a:schemeClr val="dk1"/>
                </a:solidFill>
              </a:rPr>
              <a:t> For each possible action, GPT-3 is prompted with: </a:t>
            </a:r>
            <a:r>
              <a:rPr lang="en">
                <a:solidFill>
                  <a:srgbClr val="188038"/>
                </a:solidFill>
                <a:latin typeface="Roboto Mono"/>
                <a:ea typeface="Roboto Mono"/>
                <a:cs typeface="Roboto Mono"/>
                <a:sym typeface="Roboto Mono"/>
              </a:rPr>
              <a:t>"{query}{option}\nHow likely is this to succeed on a scale of 0-10?"</a:t>
            </a:r>
            <a:endParaRPr>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a:t>And then normalized to 0-1. 53 actions in open source version.</a:t>
            </a:r>
            <a:endParaRPr/>
          </a:p>
          <a:p>
            <a:pPr indent="0" lvl="0" marL="0" rtl="0" algn="l">
              <a:lnSpc>
                <a:spcPct val="115000"/>
              </a:lnSpc>
              <a:spcBef>
                <a:spcPts val="1200"/>
              </a:spcBef>
              <a:spcAft>
                <a:spcPts val="0"/>
              </a:spcAft>
              <a:buNone/>
            </a:pPr>
            <a:r>
              <a:rPr b="1" lang="en"/>
              <a:t>Open source affordance scoring</a:t>
            </a:r>
            <a:r>
              <a:rPr lang="en"/>
              <a:t>: checks if the objects exist in the PyBullet environment using ViLD. If they do, it is assigned a 1. </a:t>
            </a:r>
            <a:endParaRPr/>
          </a:p>
          <a:p>
            <a:pPr indent="0" lvl="0" marL="0" rtl="0" algn="l">
              <a:lnSpc>
                <a:spcPct val="115000"/>
              </a:lnSpc>
              <a:spcBef>
                <a:spcPts val="1200"/>
              </a:spcBef>
              <a:spcAft>
                <a:spcPts val="0"/>
              </a:spcAft>
              <a:buNone/>
            </a:pPr>
            <a:r>
              <a:rPr lang="en"/>
              <a:t>Actual paper: learned value functions using RL policies. Such as “is picking up this object with my current camera angle + object position feasible?” and object tendencies such as “picking up this object on its sides works more than picking it up at its center” with thousands of demos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The system scores each possible action in two ways:</a:t>
            </a:r>
            <a:endParaRPr/>
          </a:p>
          <a:p>
            <a:pPr indent="-298450" lvl="0" marL="457200" rtl="0" algn="l">
              <a:lnSpc>
                <a:spcPct val="115000"/>
              </a:lnSpc>
              <a:spcBef>
                <a:spcPts val="1200"/>
              </a:spcBef>
              <a:spcAft>
                <a:spcPts val="0"/>
              </a:spcAft>
              <a:buClr>
                <a:schemeClr val="dk1"/>
              </a:buClr>
              <a:buSzPts val="1100"/>
              <a:buAutoNum type="arabicPeriod"/>
            </a:pPr>
            <a:r>
              <a:rPr lang="en"/>
              <a:t>Language score (0-1): How well the action helps achieve the goal</a:t>
            </a:r>
            <a:endParaRPr/>
          </a:p>
          <a:p>
            <a:pPr indent="-298450" lvl="0" marL="457200" rtl="0" algn="l">
              <a:lnSpc>
                <a:spcPct val="115000"/>
              </a:lnSpc>
              <a:spcBef>
                <a:spcPts val="0"/>
              </a:spcBef>
              <a:spcAft>
                <a:spcPts val="0"/>
              </a:spcAft>
              <a:buClr>
                <a:schemeClr val="dk1"/>
              </a:buClr>
              <a:buSzPts val="1100"/>
              <a:buAutoNum type="arabicPeriod"/>
            </a:pPr>
            <a:r>
              <a:rPr lang="en"/>
              <a:t>Affordance score (0/1): Whether the action is physically possible </a:t>
            </a:r>
            <a:endParaRPr/>
          </a:p>
          <a:p>
            <a:pPr indent="0" lvl="0" marL="457200" rtl="0" algn="l">
              <a:lnSpc>
                <a:spcPct val="115000"/>
              </a:lnSpc>
              <a:spcBef>
                <a:spcPts val="1200"/>
              </a:spcBef>
              <a:spcAft>
                <a:spcPts val="0"/>
              </a:spcAft>
              <a:buNone/>
            </a:pPr>
            <a:r>
              <a:rPr lang="en"/>
              <a:t>Final Score = LM Score × Affordance Score</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2b5b5ab8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2b5b5ab8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2b5b5ab8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2b5b5ab8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71fe3e9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71fe3e9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"ViLD is like the robot's eyes - it looks at a scene and can identify objects by name. It does this by learning from millions of image-caption pairs (like photos with descriptions). When we say 'find a red block', ViLD looks at the camera image and draws boxes around what it thinks are red blocks, giving each a confidence score based on how sure it is.</a:t>
            </a:r>
            <a:endParaRPr/>
          </a:p>
          <a:p>
            <a:pPr indent="0" lvl="0" marL="0" rtl="0" algn="l">
              <a:lnSpc>
                <a:spcPct val="115000"/>
              </a:lnSpc>
              <a:spcBef>
                <a:spcPts val="1200"/>
              </a:spcBef>
              <a:spcAft>
                <a:spcPts val="0"/>
              </a:spcAft>
              <a:buNone/>
            </a:pPr>
            <a:r>
              <a:rPr lang="en"/>
              <a:t>CLIPort is like the robot's brain-to-hands connection. When given a command like 'pick up the red block', it looks at the camera image and figures out exactly where to move the robot's gripper to pick up and place objects. It learned this by watching humans demonstrate thousands of successful pick and place actions."</a:t>
            </a:r>
            <a:endParaRPr/>
          </a:p>
          <a:p>
            <a:pPr indent="0" lvl="0" marL="0" rtl="0" algn="l">
              <a:lnSpc>
                <a:spcPct val="115000"/>
              </a:lnSpc>
              <a:spcBef>
                <a:spcPts val="1200"/>
              </a:spcBef>
              <a:spcAft>
                <a:spcPts val="0"/>
              </a:spcAft>
              <a:buNone/>
            </a:pPr>
            <a:r>
              <a:rPr lang="en"/>
              <a:t>CLIP is a model by OpenAI that matches descriptions to pictures like a dog pic</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b="1" lang="en">
                <a:solidFill>
                  <a:schemeClr val="dk1"/>
                </a:solidFill>
              </a:rPr>
              <a:t>LLM Scoring:</a:t>
            </a:r>
            <a:r>
              <a:rPr lang="en">
                <a:solidFill>
                  <a:schemeClr val="dk1"/>
                </a:solidFill>
              </a:rPr>
              <a:t> For each possible action, GPT-3 is prompted with: </a:t>
            </a:r>
            <a:r>
              <a:rPr lang="en">
                <a:solidFill>
                  <a:srgbClr val="188038"/>
                </a:solidFill>
                <a:latin typeface="Roboto Mono"/>
                <a:ea typeface="Roboto Mono"/>
                <a:cs typeface="Roboto Mono"/>
                <a:sym typeface="Roboto Mono"/>
              </a:rPr>
              <a:t>"{query}{option}\nHow likely is this to succeed on a scale of 0-10?"</a:t>
            </a:r>
            <a:endParaRPr>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en"/>
              <a:t>And then normalized to 0-1. 53 actions in open source version.</a:t>
            </a:r>
            <a:endParaRPr/>
          </a:p>
          <a:p>
            <a:pPr indent="0" lvl="0" marL="0" rtl="0" algn="l">
              <a:lnSpc>
                <a:spcPct val="115000"/>
              </a:lnSpc>
              <a:spcBef>
                <a:spcPts val="1200"/>
              </a:spcBef>
              <a:spcAft>
                <a:spcPts val="0"/>
              </a:spcAft>
              <a:buNone/>
            </a:pPr>
            <a:r>
              <a:rPr b="1" lang="en"/>
              <a:t>Open source affordance scoring</a:t>
            </a:r>
            <a:r>
              <a:rPr lang="en"/>
              <a:t>: checks if the objects exist in the PyBullet environment using ViLD. If they do, it is assigned a 1. </a:t>
            </a:r>
            <a:endParaRPr/>
          </a:p>
          <a:p>
            <a:pPr indent="0" lvl="0" marL="0" rtl="0" algn="l">
              <a:lnSpc>
                <a:spcPct val="115000"/>
              </a:lnSpc>
              <a:spcBef>
                <a:spcPts val="1200"/>
              </a:spcBef>
              <a:spcAft>
                <a:spcPts val="0"/>
              </a:spcAft>
              <a:buNone/>
            </a:pPr>
            <a:r>
              <a:rPr lang="en"/>
              <a:t>Actual paper: learned value functions using RL policies. Such as “is picking up this object with my current camera angle + object position feasible?” and object tendencies such as “picking up this object on its sides works more than picking it up at its center” with thousands of demos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The system scores each possible action in two ways:</a:t>
            </a:r>
            <a:endParaRPr/>
          </a:p>
          <a:p>
            <a:pPr indent="-298450" lvl="0" marL="457200" rtl="0" algn="l">
              <a:lnSpc>
                <a:spcPct val="115000"/>
              </a:lnSpc>
              <a:spcBef>
                <a:spcPts val="1200"/>
              </a:spcBef>
              <a:spcAft>
                <a:spcPts val="0"/>
              </a:spcAft>
              <a:buClr>
                <a:schemeClr val="dk1"/>
              </a:buClr>
              <a:buSzPts val="1100"/>
              <a:buAutoNum type="arabicPeriod"/>
            </a:pPr>
            <a:r>
              <a:rPr lang="en"/>
              <a:t>Language score (0-1): How well the action helps achieve the goal</a:t>
            </a:r>
            <a:endParaRPr/>
          </a:p>
          <a:p>
            <a:pPr indent="-298450" lvl="0" marL="457200" rtl="0" algn="l">
              <a:lnSpc>
                <a:spcPct val="115000"/>
              </a:lnSpc>
              <a:spcBef>
                <a:spcPts val="0"/>
              </a:spcBef>
              <a:spcAft>
                <a:spcPts val="0"/>
              </a:spcAft>
              <a:buClr>
                <a:schemeClr val="dk1"/>
              </a:buClr>
              <a:buSzPts val="1100"/>
              <a:buAutoNum type="arabicPeriod"/>
            </a:pPr>
            <a:r>
              <a:rPr lang="en"/>
              <a:t>Affordance score (0/1): Whether the action is physically possible </a:t>
            </a:r>
            <a:endParaRPr/>
          </a:p>
          <a:p>
            <a:pPr indent="0" lvl="0" marL="457200" rtl="0" algn="l">
              <a:lnSpc>
                <a:spcPct val="115000"/>
              </a:lnSpc>
              <a:spcBef>
                <a:spcPts val="1200"/>
              </a:spcBef>
              <a:spcAft>
                <a:spcPts val="0"/>
              </a:spcAft>
              <a:buNone/>
            </a:pPr>
            <a:r>
              <a:rPr lang="en"/>
              <a:t>Final Score = LM Score × Affordance Score</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2b5b5ab8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2b5b5ab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2b5b5ab8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2b5b5ab8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Affordance score is too basic. 0-1 if an object is detected. </a:t>
            </a:r>
            <a:r>
              <a:rPr lang="en"/>
              <a:t>Almost pointless for the selected actions from GPT3 only contain objects in the environment. All actions have same score from GPT and affordance.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3" name="Google Shape;13;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 name="Google Shape;18;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1" name="Google Shape;11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2" name="Google Shape;11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3" name="Google Shape;11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4" name="Google Shape;11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1" name="Google Shape;121;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4" name="Google Shape;124;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7" name="Google Shape;127;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0" name="Google Shape;130;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3" name="Google Shape;133;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6" name="Google Shape;136;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7" name="Google Shape;137;p13"/>
          <p:cNvGrpSpPr/>
          <p:nvPr/>
        </p:nvGrpSpPr>
        <p:grpSpPr>
          <a:xfrm>
            <a:off x="-35700" y="-30000"/>
            <a:ext cx="9215400" cy="5203500"/>
            <a:chOff x="-35700" y="-30000"/>
            <a:chExt cx="9215400" cy="5203500"/>
          </a:xfrm>
        </p:grpSpPr>
        <p:cxnSp>
          <p:nvCxnSpPr>
            <p:cNvPr id="138" name="Google Shape;138;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41" name="Google Shape;141;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4" name="Google Shape;144;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45" name="Google Shape;145;p14"/>
          <p:cNvGrpSpPr/>
          <p:nvPr/>
        </p:nvGrpSpPr>
        <p:grpSpPr>
          <a:xfrm>
            <a:off x="-35700" y="-30000"/>
            <a:ext cx="9215400" cy="5203500"/>
            <a:chOff x="-35700" y="-30000"/>
            <a:chExt cx="9215400" cy="5203500"/>
          </a:xfrm>
        </p:grpSpPr>
        <p:cxnSp>
          <p:nvCxnSpPr>
            <p:cNvPr id="146" name="Google Shape;146;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7" name="Google Shape;147;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8" name="Google Shape;148;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49" name="Google Shape;149;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50" name="Google Shape;150;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51" name="Google Shape;151;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52" name="Google Shape;152;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6" name="Google Shape;156;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7" name="Google Shape;157;p15"/>
          <p:cNvGrpSpPr/>
          <p:nvPr/>
        </p:nvGrpSpPr>
        <p:grpSpPr>
          <a:xfrm>
            <a:off x="-35700" y="-30000"/>
            <a:ext cx="9215400" cy="5203500"/>
            <a:chOff x="-35700" y="-30000"/>
            <a:chExt cx="9215400" cy="5203500"/>
          </a:xfrm>
        </p:grpSpPr>
        <p:cxnSp>
          <p:nvCxnSpPr>
            <p:cNvPr id="158" name="Google Shape;158;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9" name="Google Shape;159;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4" name="Google Shape;164;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9" name="Google Shape;169;p16"/>
          <p:cNvGrpSpPr/>
          <p:nvPr/>
        </p:nvGrpSpPr>
        <p:grpSpPr>
          <a:xfrm>
            <a:off x="-35700" y="-30000"/>
            <a:ext cx="9215400" cy="5203500"/>
            <a:chOff x="-35700" y="-30000"/>
            <a:chExt cx="9215400" cy="5203500"/>
          </a:xfrm>
        </p:grpSpPr>
        <p:cxnSp>
          <p:nvCxnSpPr>
            <p:cNvPr id="170" name="Google Shape;170;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6" name="Google Shape;176;p17"/>
          <p:cNvGrpSpPr/>
          <p:nvPr/>
        </p:nvGrpSpPr>
        <p:grpSpPr>
          <a:xfrm>
            <a:off x="-35700" y="-30000"/>
            <a:ext cx="9215400" cy="5203500"/>
            <a:chOff x="-35700" y="-30000"/>
            <a:chExt cx="9215400" cy="5203500"/>
          </a:xfrm>
        </p:grpSpPr>
        <p:cxnSp>
          <p:nvCxnSpPr>
            <p:cNvPr id="177" name="Google Shape;177;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8" name="Google Shape;178;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9" name="Google Shape;179;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80" name="Google Shape;180;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81" name="Google Shape;181;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2" name="Google Shape;182;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3" name="Google Shape;183;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185"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0" name="Google Shape;200;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1" name="Google Shape;201;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19"/>
          <p:cNvGrpSpPr/>
          <p:nvPr/>
        </p:nvGrpSpPr>
        <p:grpSpPr>
          <a:xfrm>
            <a:off x="-35700" y="-30000"/>
            <a:ext cx="9215400" cy="5203500"/>
            <a:chOff x="-35700" y="-30000"/>
            <a:chExt cx="9215400" cy="5203500"/>
          </a:xfrm>
        </p:grpSpPr>
        <p:cxnSp>
          <p:nvCxnSpPr>
            <p:cNvPr id="205" name="Google Shape;205;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0" name="Google Shape;210;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1" name="Google Shape;211;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2" name="Google Shape;212;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3" name="Google Shape;213;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4" name="Google Shape;214;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5" name="Google Shape;215;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6" name="Google Shape;216;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7" name="Google Shape;217;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8" name="Google Shape;218;p20"/>
          <p:cNvGrpSpPr/>
          <p:nvPr/>
        </p:nvGrpSpPr>
        <p:grpSpPr>
          <a:xfrm>
            <a:off x="-35700" y="-30000"/>
            <a:ext cx="9215400" cy="5203500"/>
            <a:chOff x="-35700" y="-30000"/>
            <a:chExt cx="9215400" cy="5203500"/>
          </a:xfrm>
        </p:grpSpPr>
        <p:cxnSp>
          <p:nvCxnSpPr>
            <p:cNvPr id="219" name="Google Shape;219;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0" name="Google Shape;220;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3" name="Google Shape;223;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6" name="Google Shape;26;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 name="Google Shape;27;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1" name="Google Shape;31;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7" name="Google Shape;227;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8" name="Google Shape;228;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9" name="Google Shape;229;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0" name="Google Shape;230;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1" name="Google Shape;231;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3" name="Google Shape;233;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4" name="Google Shape;234;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5" name="Google Shape;235;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6" name="Google Shape;236;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7" name="Google Shape;237;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8" name="Google Shape;238;p21"/>
          <p:cNvGrpSpPr/>
          <p:nvPr/>
        </p:nvGrpSpPr>
        <p:grpSpPr>
          <a:xfrm>
            <a:off x="-35700" y="-30000"/>
            <a:ext cx="9215400" cy="5203500"/>
            <a:chOff x="-35700" y="-30000"/>
            <a:chExt cx="9215400" cy="5203500"/>
          </a:xfrm>
        </p:grpSpPr>
        <p:cxnSp>
          <p:nvCxnSpPr>
            <p:cNvPr id="239" name="Google Shape;239;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5" name="Google Shape;245;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6" name="Google Shape;246;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8" name="Google Shape;248;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49" name="Google Shape;249;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50" name="Google Shape;250;p22"/>
          <p:cNvGrpSpPr/>
          <p:nvPr/>
        </p:nvGrpSpPr>
        <p:grpSpPr>
          <a:xfrm>
            <a:off x="-35700" y="-30000"/>
            <a:ext cx="9215400" cy="5203500"/>
            <a:chOff x="-35700" y="-30000"/>
            <a:chExt cx="9215400" cy="5203500"/>
          </a:xfrm>
        </p:grpSpPr>
        <p:cxnSp>
          <p:nvCxnSpPr>
            <p:cNvPr id="251" name="Google Shape;251;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2" name="Google Shape;252;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3" name="Google Shape;253;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54" name="Google Shape;254;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55" name="Google Shape;255;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56" name="Google Shape;256;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57" name="Google Shape;257;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3"/>
          <p:cNvGrpSpPr/>
          <p:nvPr/>
        </p:nvGrpSpPr>
        <p:grpSpPr>
          <a:xfrm>
            <a:off x="-35700" y="-30000"/>
            <a:ext cx="9215400" cy="5203500"/>
            <a:chOff x="-35700" y="-30000"/>
            <a:chExt cx="9215400" cy="5203500"/>
          </a:xfrm>
        </p:grpSpPr>
        <p:cxnSp>
          <p:nvCxnSpPr>
            <p:cNvPr id="262" name="Google Shape;262;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5" name="Google Shape;265;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 name="Google Shape;268;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70" name="Google Shape;270;p24"/>
          <p:cNvGrpSpPr/>
          <p:nvPr/>
        </p:nvGrpSpPr>
        <p:grpSpPr>
          <a:xfrm>
            <a:off x="-35700" y="-30000"/>
            <a:ext cx="9215400" cy="5203500"/>
            <a:chOff x="-35700" y="-30000"/>
            <a:chExt cx="9215400" cy="5203500"/>
          </a:xfrm>
        </p:grpSpPr>
        <p:cxnSp>
          <p:nvCxnSpPr>
            <p:cNvPr id="271" name="Google Shape;271;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2" name="Google Shape;272;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7" name="Google Shape;277;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279"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4" name="Google Shape;284;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285"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90" name="Google Shape;290;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 name="Google Shape;35;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0" name="Google Shape;40;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 name="Google Shape;46;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8" name="Google Shape;48;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9" name="Google Shape;49;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2" name="Google Shape;62;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7" name="Google Shape;67;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2" name="Google Shape;72;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 name="Google Shape;73;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4" name="Google Shape;74;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5" name="Google Shape;75;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6" name="Google Shape;76;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7" name="Google Shape;77;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4" name="Google Shape;84;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5" name="Google Shape;85;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6" name="Google Shape;86;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7" name="Google Shape;87;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8" name="Google Shape;88;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9" name="Google Shape;89;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7" name="Google Shape;97;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8" name="Google Shape;98;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9" name="Google Shape;99;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0" name="Google Shape;100;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1" name="Google Shape;101;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2" name="Google Shape;102;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E2g1APtSuUM" TargetMode="Externa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7"/>
          <p:cNvSpPr txBox="1"/>
          <p:nvPr>
            <p:ph type="ctrTitle"/>
          </p:nvPr>
        </p:nvSpPr>
        <p:spPr>
          <a:xfrm>
            <a:off x="1484100" y="606800"/>
            <a:ext cx="6175800" cy="16404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4000"/>
              <a:t>SayCan-Extended: Optimizing For Practical Robotic Control</a:t>
            </a:r>
            <a:endParaRPr sz="4000"/>
          </a:p>
        </p:txBody>
      </p:sp>
      <p:sp>
        <p:nvSpPr>
          <p:cNvPr id="296" name="Google Shape;296;p27"/>
          <p:cNvSpPr txBox="1"/>
          <p:nvPr>
            <p:ph idx="1" type="subTitle"/>
          </p:nvPr>
        </p:nvSpPr>
        <p:spPr>
          <a:xfrm>
            <a:off x="1571850" y="2198300"/>
            <a:ext cx="5695500" cy="3936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CSCE585</a:t>
            </a:r>
            <a:r>
              <a:rPr lang="en"/>
              <a:t>-001-FA2024 </a:t>
            </a:r>
            <a:endParaRPr/>
          </a:p>
        </p:txBody>
      </p:sp>
      <p:pic>
        <p:nvPicPr>
          <p:cNvPr id="297" name="Google Shape;297;p27"/>
          <p:cNvPicPr preferRelativeResize="0"/>
          <p:nvPr/>
        </p:nvPicPr>
        <p:blipFill>
          <a:blip r:embed="rId3">
            <a:alphaModFix/>
          </a:blip>
          <a:stretch>
            <a:fillRect/>
          </a:stretch>
        </p:blipFill>
        <p:spPr>
          <a:xfrm>
            <a:off x="3467100" y="2713125"/>
            <a:ext cx="1905000" cy="1905000"/>
          </a:xfrm>
          <a:prstGeom prst="rect">
            <a:avLst/>
          </a:prstGeom>
          <a:noFill/>
          <a:ln>
            <a:noFill/>
          </a:ln>
        </p:spPr>
      </p:pic>
      <p:sp>
        <p:nvSpPr>
          <p:cNvPr id="298" name="Google Shape;298;p27"/>
          <p:cNvSpPr txBox="1"/>
          <p:nvPr/>
        </p:nvSpPr>
        <p:spPr>
          <a:xfrm>
            <a:off x="2320650" y="4691150"/>
            <a:ext cx="4197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idact Gothic"/>
                <a:ea typeface="Didact Gothic"/>
                <a:cs typeface="Didact Gothic"/>
                <a:sym typeface="Didact Gothic"/>
              </a:rPr>
              <a:t>B.S.E. in Computer Engineering</a:t>
            </a:r>
            <a:endParaRPr sz="1800">
              <a:solidFill>
                <a:schemeClr val="dk1"/>
              </a:solidFill>
              <a:latin typeface="Didact Gothic"/>
              <a:ea typeface="Didact Gothic"/>
              <a:cs typeface="Didact Gothic"/>
              <a:sym typeface="Didact Gothic"/>
            </a:endParaRPr>
          </a:p>
        </p:txBody>
      </p:sp>
      <p:sp>
        <p:nvSpPr>
          <p:cNvPr id="299" name="Google Shape;299;p27"/>
          <p:cNvSpPr txBox="1"/>
          <p:nvPr/>
        </p:nvSpPr>
        <p:spPr>
          <a:xfrm>
            <a:off x="1705175" y="3316275"/>
            <a:ext cx="1915800" cy="16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Joshua Moorehead</a:t>
            </a:r>
            <a:endParaRPr>
              <a:solidFill>
                <a:schemeClr val="dk1"/>
              </a:solidFill>
              <a:latin typeface="Didact Gothic"/>
              <a:ea typeface="Didact Gothic"/>
              <a:cs typeface="Didact Gothic"/>
              <a:sym typeface="Didact Gothic"/>
            </a:endParaRPr>
          </a:p>
        </p:txBody>
      </p:sp>
      <p:sp>
        <p:nvSpPr>
          <p:cNvPr id="300" name="Google Shape;300;p27"/>
          <p:cNvSpPr txBox="1"/>
          <p:nvPr/>
        </p:nvSpPr>
        <p:spPr>
          <a:xfrm>
            <a:off x="5372100" y="3316275"/>
            <a:ext cx="2372700" cy="18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Senior from Pittsburgh, PA</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600"/>
              <a:t>For “Put all blocks in different corners”</a:t>
            </a:r>
            <a:endParaRPr sz="1600"/>
          </a:p>
        </p:txBody>
      </p:sp>
      <p:sp>
        <p:nvSpPr>
          <p:cNvPr id="366" name="Google Shape;366;p36"/>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Performance After</a:t>
            </a:r>
            <a:endParaRPr/>
          </a:p>
        </p:txBody>
      </p:sp>
      <p:pic>
        <p:nvPicPr>
          <p:cNvPr id="367" name="Google Shape;367;p36"/>
          <p:cNvPicPr preferRelativeResize="0"/>
          <p:nvPr/>
        </p:nvPicPr>
        <p:blipFill rotWithShape="1">
          <a:blip r:embed="rId3">
            <a:alphaModFix/>
          </a:blip>
          <a:srcRect b="7509" l="0" r="0" t="-7509"/>
          <a:stretch/>
        </p:blipFill>
        <p:spPr>
          <a:xfrm>
            <a:off x="634026" y="1705400"/>
            <a:ext cx="8124926" cy="319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ph idx="1" type="body"/>
          </p:nvPr>
        </p:nvSpPr>
        <p:spPr>
          <a:xfrm>
            <a:off x="720000" y="1265775"/>
            <a:ext cx="4708500" cy="3339900"/>
          </a:xfrm>
          <a:prstGeom prst="rect">
            <a:avLst/>
          </a:prstGeom>
        </p:spPr>
        <p:txBody>
          <a:bodyPr anchorCtr="0" anchor="t" bIns="91425" lIns="0"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AutoNum type="arabicPeriod"/>
            </a:pPr>
            <a:r>
              <a:rPr lang="en" sz="1600"/>
              <a:t>GPT-3 Scoring:</a:t>
            </a:r>
            <a:endParaRPr sz="1600"/>
          </a:p>
          <a:p>
            <a:pPr indent="-317500" lvl="0" marL="457200" rtl="0" algn="l">
              <a:lnSpc>
                <a:spcPct val="115000"/>
              </a:lnSpc>
              <a:spcBef>
                <a:spcPts val="0"/>
              </a:spcBef>
              <a:spcAft>
                <a:spcPts val="0"/>
              </a:spcAft>
              <a:buClr>
                <a:srgbClr val="000000"/>
              </a:buClr>
              <a:buSzPts val="1400"/>
              <a:buFont typeface="Arial"/>
              <a:buChar char="●"/>
            </a:pPr>
            <a:r>
              <a:rPr b="0" lang="en"/>
              <a:t>Task-specific prompts with detailed scoring rubrics (0-10)</a:t>
            </a:r>
            <a:endParaRPr b="0"/>
          </a:p>
          <a:p>
            <a:pPr indent="-317500" lvl="0" marL="457200" rtl="0" algn="l">
              <a:lnSpc>
                <a:spcPct val="115000"/>
              </a:lnSpc>
              <a:spcBef>
                <a:spcPts val="0"/>
              </a:spcBef>
              <a:spcAft>
                <a:spcPts val="0"/>
              </a:spcAft>
              <a:buClr>
                <a:srgbClr val="000000"/>
              </a:buClr>
              <a:buSzPts val="1400"/>
              <a:buFont typeface="Arial"/>
              <a:buChar char="●"/>
            </a:pPr>
            <a:r>
              <a:rPr b="0" lang="en"/>
              <a:t>Action parsing for pick/place understanding</a:t>
            </a:r>
            <a:endParaRPr b="0"/>
          </a:p>
          <a:p>
            <a:pPr indent="-317500" lvl="0" marL="457200" rtl="0" algn="l">
              <a:lnSpc>
                <a:spcPct val="115000"/>
              </a:lnSpc>
              <a:spcBef>
                <a:spcPts val="0"/>
              </a:spcBef>
              <a:spcAft>
                <a:spcPts val="0"/>
              </a:spcAft>
              <a:buClr>
                <a:srgbClr val="000000"/>
              </a:buClr>
              <a:buSzPts val="1400"/>
              <a:buFont typeface="Arial"/>
              <a:buChar char="●"/>
            </a:pPr>
            <a:r>
              <a:rPr b="0" lang="en"/>
              <a:t>Increased temperature (0.3) for more varied scoring</a:t>
            </a:r>
            <a:endParaRPr b="0"/>
          </a:p>
          <a:p>
            <a:pPr indent="-317500" lvl="0" marL="457200" rtl="0" algn="l">
              <a:lnSpc>
                <a:spcPct val="115000"/>
              </a:lnSpc>
              <a:spcBef>
                <a:spcPts val="0"/>
              </a:spcBef>
              <a:spcAft>
                <a:spcPts val="0"/>
              </a:spcAft>
              <a:buClr>
                <a:srgbClr val="000000"/>
              </a:buClr>
              <a:buSzPts val="1400"/>
              <a:buFont typeface="Arial"/>
              <a:buChar char="●"/>
            </a:pPr>
            <a:r>
              <a:rPr b="0" lang="en"/>
              <a:t>Better consideration of task timing and efficiency</a:t>
            </a:r>
            <a:endParaRPr b="0"/>
          </a:p>
          <a:p>
            <a:pPr indent="-298450" lvl="0" marL="457200" rtl="0" algn="l">
              <a:lnSpc>
                <a:spcPct val="115000"/>
              </a:lnSpc>
              <a:spcBef>
                <a:spcPts val="0"/>
              </a:spcBef>
              <a:spcAft>
                <a:spcPts val="0"/>
              </a:spcAft>
              <a:buClr>
                <a:srgbClr val="000000"/>
              </a:buClr>
              <a:buSzPts val="1100"/>
              <a:buFont typeface="Arial"/>
              <a:buAutoNum type="arabicPeriod" startAt="2"/>
            </a:pPr>
            <a:r>
              <a:rPr lang="en" sz="1600"/>
              <a:t>Affordance Scoring:</a:t>
            </a:r>
            <a:endParaRPr sz="1600"/>
          </a:p>
          <a:p>
            <a:pPr indent="-285750" lvl="0" marL="457200" rtl="0" algn="l">
              <a:lnSpc>
                <a:spcPct val="115000"/>
              </a:lnSpc>
              <a:spcBef>
                <a:spcPts val="0"/>
              </a:spcBef>
              <a:spcAft>
                <a:spcPts val="0"/>
              </a:spcAft>
              <a:buClr>
                <a:srgbClr val="000000"/>
              </a:buClr>
              <a:buSzPts val="900"/>
              <a:buFont typeface="Arial"/>
              <a:buChar char="●"/>
            </a:pPr>
            <a:r>
              <a:rPr b="0" lang="en"/>
              <a:t>Graduated scoring instead of binary</a:t>
            </a:r>
            <a:endParaRPr b="0"/>
          </a:p>
          <a:p>
            <a:pPr indent="-285750" lvl="0" marL="457200" rtl="0" algn="l">
              <a:lnSpc>
                <a:spcPct val="115000"/>
              </a:lnSpc>
              <a:spcBef>
                <a:spcPts val="0"/>
              </a:spcBef>
              <a:spcAft>
                <a:spcPts val="0"/>
              </a:spcAft>
              <a:buClr>
                <a:srgbClr val="000000"/>
              </a:buClr>
              <a:buSzPts val="900"/>
              <a:buFont typeface="Arial"/>
              <a:buChar char="●"/>
            </a:pPr>
            <a:r>
              <a:rPr b="0" lang="en"/>
              <a:t>Physics-aware penalties (accessibility, stability)</a:t>
            </a:r>
            <a:endParaRPr b="0"/>
          </a:p>
          <a:p>
            <a:pPr indent="-285750" lvl="0" marL="457200" rtl="0" algn="l">
              <a:lnSpc>
                <a:spcPct val="115000"/>
              </a:lnSpc>
              <a:spcBef>
                <a:spcPts val="0"/>
              </a:spcBef>
              <a:spcAft>
                <a:spcPts val="0"/>
              </a:spcAft>
              <a:buClr>
                <a:srgbClr val="000000"/>
              </a:buClr>
              <a:buSzPts val="900"/>
              <a:buFont typeface="Arial"/>
              <a:buChar char="●"/>
            </a:pPr>
            <a:r>
              <a:rPr b="0" lang="en"/>
              <a:t>Task-specific modifiers (e.g., corner occupation penalties)</a:t>
            </a:r>
            <a:endParaRPr b="0"/>
          </a:p>
          <a:p>
            <a:pPr indent="-285750" lvl="0" marL="457200" rtl="0" algn="l">
              <a:lnSpc>
                <a:spcPct val="115000"/>
              </a:lnSpc>
              <a:spcBef>
                <a:spcPts val="0"/>
              </a:spcBef>
              <a:spcAft>
                <a:spcPts val="0"/>
              </a:spcAft>
              <a:buClr>
                <a:srgbClr val="000000"/>
              </a:buClr>
              <a:buSzPts val="900"/>
              <a:buFont typeface="Arial"/>
              <a:buChar char="●"/>
            </a:pPr>
            <a:r>
              <a:rPr b="0" lang="en"/>
              <a:t>Distance-based graduated penalties for spatial relationships</a:t>
            </a:r>
            <a:endParaRPr b="0"/>
          </a:p>
          <a:p>
            <a:pPr indent="0" lvl="0" marL="0" rtl="0" algn="l">
              <a:spcBef>
                <a:spcPts val="1200"/>
              </a:spcBef>
              <a:spcAft>
                <a:spcPts val="0"/>
              </a:spcAft>
              <a:buNone/>
            </a:pPr>
            <a:r>
              <a:t/>
            </a:r>
            <a:endParaRPr sz="1600"/>
          </a:p>
        </p:txBody>
      </p:sp>
      <p:sp>
        <p:nvSpPr>
          <p:cNvPr id="373" name="Google Shape;373;p37"/>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Changes with scoring</a:t>
            </a:r>
            <a:endParaRPr/>
          </a:p>
        </p:txBody>
      </p:sp>
      <p:sp>
        <p:nvSpPr>
          <p:cNvPr id="374" name="Google Shape;374;p37"/>
          <p:cNvSpPr txBox="1"/>
          <p:nvPr/>
        </p:nvSpPr>
        <p:spPr>
          <a:xfrm>
            <a:off x="5325675" y="1470175"/>
            <a:ext cx="3317700" cy="3339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AutoNum type="arabicPeriod" startAt="3"/>
            </a:pPr>
            <a:r>
              <a:rPr b="1" lang="en" sz="1600">
                <a:solidFill>
                  <a:schemeClr val="dk1"/>
                </a:solidFill>
                <a:latin typeface="Old Standard TT"/>
                <a:ea typeface="Old Standard TT"/>
                <a:cs typeface="Old Standard TT"/>
                <a:sym typeface="Old Standard TT"/>
              </a:rPr>
              <a:t>System Improvements:</a:t>
            </a:r>
            <a:endParaRPr b="1" sz="1600">
              <a:solidFill>
                <a:schemeClr val="dk1"/>
              </a:solidFill>
              <a:latin typeface="Old Standard TT"/>
              <a:ea typeface="Old Standard TT"/>
              <a:cs typeface="Old Standard TT"/>
              <a:sym typeface="Old Standard TT"/>
            </a:endParaRPr>
          </a:p>
          <a:p>
            <a:pPr indent="-292100" lvl="0" marL="457200" rtl="0" algn="l">
              <a:lnSpc>
                <a:spcPct val="115000"/>
              </a:lnSpc>
              <a:spcBef>
                <a:spcPts val="0"/>
              </a:spcBef>
              <a:spcAft>
                <a:spcPts val="0"/>
              </a:spcAft>
              <a:buSzPts val="1000"/>
              <a:buChar char="●"/>
            </a:pPr>
            <a:r>
              <a:rPr lang="en" sz="1500">
                <a:solidFill>
                  <a:schemeClr val="dk1"/>
                </a:solidFill>
                <a:latin typeface="Old Standard TT"/>
                <a:ea typeface="Old Standard TT"/>
                <a:cs typeface="Old Standard TT"/>
                <a:sym typeface="Old Standard TT"/>
              </a:rPr>
              <a:t>Better score normalization and combination</a:t>
            </a:r>
            <a:endParaRPr sz="1500">
              <a:solidFill>
                <a:schemeClr val="dk1"/>
              </a:solidFill>
              <a:latin typeface="Old Standard TT"/>
              <a:ea typeface="Old Standard TT"/>
              <a:cs typeface="Old Standard TT"/>
              <a:sym typeface="Old Standard TT"/>
            </a:endParaRPr>
          </a:p>
          <a:p>
            <a:pPr indent="-292100" lvl="0" marL="457200" rtl="0" algn="l">
              <a:lnSpc>
                <a:spcPct val="115000"/>
              </a:lnSpc>
              <a:spcBef>
                <a:spcPts val="0"/>
              </a:spcBef>
              <a:spcAft>
                <a:spcPts val="0"/>
              </a:spcAft>
              <a:buSzPts val="1000"/>
              <a:buChar char="●"/>
            </a:pPr>
            <a:r>
              <a:rPr lang="en" sz="1500">
                <a:solidFill>
                  <a:schemeClr val="dk1"/>
                </a:solidFill>
                <a:latin typeface="Old Standard TT"/>
                <a:ea typeface="Old Standard TT"/>
                <a:cs typeface="Old Standard TT"/>
                <a:sym typeface="Old Standard TT"/>
              </a:rPr>
              <a:t>Performance monitoring (API usage, success rates)</a:t>
            </a:r>
            <a:endParaRPr sz="1500">
              <a:solidFill>
                <a:schemeClr val="dk1"/>
              </a:solidFill>
              <a:latin typeface="Old Standard TT"/>
              <a:ea typeface="Old Standard TT"/>
              <a:cs typeface="Old Standard TT"/>
              <a:sym typeface="Old Standard TT"/>
            </a:endParaRPr>
          </a:p>
          <a:p>
            <a:pPr indent="-292100" lvl="0" marL="457200" rtl="0" algn="l">
              <a:lnSpc>
                <a:spcPct val="115000"/>
              </a:lnSpc>
              <a:spcBef>
                <a:spcPts val="0"/>
              </a:spcBef>
              <a:spcAft>
                <a:spcPts val="0"/>
              </a:spcAft>
              <a:buSzPts val="1000"/>
              <a:buChar char="●"/>
            </a:pPr>
            <a:r>
              <a:rPr lang="en" sz="1500">
                <a:solidFill>
                  <a:schemeClr val="dk1"/>
                </a:solidFill>
                <a:latin typeface="Old Standard TT"/>
                <a:ea typeface="Old Standard TT"/>
                <a:cs typeface="Old Standard TT"/>
                <a:sym typeface="Old Standard TT"/>
              </a:rPr>
              <a:t>Improved visualization and logging</a:t>
            </a:r>
            <a:endParaRPr sz="1500">
              <a:solidFill>
                <a:schemeClr val="dk1"/>
              </a:solidFill>
              <a:latin typeface="Old Standard TT"/>
              <a:ea typeface="Old Standard TT"/>
              <a:cs typeface="Old Standard TT"/>
              <a:sym typeface="Old Standard TT"/>
            </a:endParaRPr>
          </a:p>
          <a:p>
            <a:pPr indent="-292100" lvl="0" marL="457200" rtl="0" algn="l">
              <a:lnSpc>
                <a:spcPct val="115000"/>
              </a:lnSpc>
              <a:spcBef>
                <a:spcPts val="0"/>
              </a:spcBef>
              <a:spcAft>
                <a:spcPts val="0"/>
              </a:spcAft>
              <a:buSzPts val="1000"/>
              <a:buChar char="●"/>
            </a:pPr>
            <a:r>
              <a:rPr lang="en" sz="1500">
                <a:solidFill>
                  <a:schemeClr val="dk1"/>
                </a:solidFill>
                <a:latin typeface="Old Standard TT"/>
                <a:ea typeface="Old Standard TT"/>
                <a:cs typeface="Old Standard TT"/>
                <a:sym typeface="Old Standard TT"/>
              </a:rPr>
              <a:t>More robust error handling</a:t>
            </a:r>
            <a:endParaRPr sz="1500">
              <a:solidFill>
                <a:schemeClr val="dk1"/>
              </a:solidFill>
              <a:latin typeface="Old Standard TT"/>
              <a:ea typeface="Old Standard TT"/>
              <a:cs typeface="Old Standard TT"/>
              <a:sym typeface="Old Standard TT"/>
            </a:endParaRPr>
          </a:p>
          <a:p>
            <a:pPr indent="-292100" lvl="0" marL="457200" rtl="0" algn="l">
              <a:lnSpc>
                <a:spcPct val="115000"/>
              </a:lnSpc>
              <a:spcBef>
                <a:spcPts val="0"/>
              </a:spcBef>
              <a:spcAft>
                <a:spcPts val="0"/>
              </a:spcAft>
              <a:buSzPts val="1000"/>
              <a:buChar char="●"/>
            </a:pPr>
            <a:r>
              <a:rPr lang="en" sz="1500">
                <a:solidFill>
                  <a:schemeClr val="dk1"/>
                </a:solidFill>
                <a:latin typeface="Old Standard TT"/>
                <a:ea typeface="Old Standard TT"/>
                <a:cs typeface="Old Standard TT"/>
                <a:sym typeface="Old Standard TT"/>
              </a:rPr>
              <a:t>Added state tracking for context awareness</a:t>
            </a:r>
            <a:endParaRPr sz="15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b="1"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378" name="Shape 378"/>
        <p:cNvGrpSpPr/>
        <p:nvPr/>
      </p:nvGrpSpPr>
      <p:grpSpPr>
        <a:xfrm>
          <a:off x="0" y="0"/>
          <a:ext cx="0" cy="0"/>
          <a:chOff x="0" y="0"/>
          <a:chExt cx="0" cy="0"/>
        </a:xfrm>
      </p:grpSpPr>
      <p:sp>
        <p:nvSpPr>
          <p:cNvPr id="379" name="Google Shape;379;p38"/>
          <p:cNvSpPr txBox="1"/>
          <p:nvPr>
            <p:ph idx="1" type="body"/>
          </p:nvPr>
        </p:nvSpPr>
        <p:spPr>
          <a:xfrm>
            <a:off x="720000" y="1021450"/>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t/>
            </a:r>
            <a:endParaRPr b="0" sz="1300">
              <a:solidFill>
                <a:srgbClr val="ABB2BF"/>
              </a:solidFill>
              <a:latin typeface="Arial"/>
              <a:ea typeface="Arial"/>
              <a:cs typeface="Arial"/>
              <a:sym typeface="Arial"/>
            </a:endParaRPr>
          </a:p>
          <a:p>
            <a:pPr indent="0" lvl="0" marL="0" rtl="0" algn="l">
              <a:lnSpc>
                <a:spcPct val="115000"/>
              </a:lnSpc>
              <a:spcBef>
                <a:spcPts val="1200"/>
              </a:spcBef>
              <a:spcAft>
                <a:spcPts val="0"/>
              </a:spcAft>
              <a:buNone/>
            </a:pPr>
            <a:r>
              <a:rPr lang="en" sz="1600"/>
              <a:t>Setup</a:t>
            </a:r>
            <a:endParaRPr sz="1600"/>
          </a:p>
          <a:p>
            <a:pPr indent="-311150" lvl="0" marL="457200" rtl="0" algn="l">
              <a:lnSpc>
                <a:spcPct val="115000"/>
              </a:lnSpc>
              <a:spcBef>
                <a:spcPts val="1200"/>
              </a:spcBef>
              <a:spcAft>
                <a:spcPts val="0"/>
              </a:spcAft>
              <a:buClr>
                <a:srgbClr val="000000"/>
              </a:buClr>
              <a:buSzPts val="1300"/>
              <a:buFont typeface="Arial"/>
              <a:buChar char="●"/>
            </a:pPr>
            <a:r>
              <a:rPr lang="en" sz="1600"/>
              <a:t>Performance bottlenecks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Model inference latency (2-3s per GPT-3 call)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Vision system processing overhead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Memory constraints with batch processing</a:t>
            </a:r>
            <a:endParaRPr sz="1600"/>
          </a:p>
          <a:p>
            <a:pPr indent="-311150" lvl="0" marL="457200" rtl="0" algn="l">
              <a:lnSpc>
                <a:spcPct val="115000"/>
              </a:lnSpc>
              <a:spcBef>
                <a:spcPts val="0"/>
              </a:spcBef>
              <a:spcAft>
                <a:spcPts val="0"/>
              </a:spcAft>
              <a:buClr>
                <a:srgbClr val="000000"/>
              </a:buClr>
              <a:buSzPts val="1300"/>
              <a:buFont typeface="Arial"/>
              <a:buChar char="●"/>
            </a:pPr>
            <a:r>
              <a:rPr lang="en" sz="1600"/>
              <a:t>Proposed optimizations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Batch size tuning (1-16 actions)</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Response caching for repeated tasks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Concurrent processing where possible</a:t>
            </a:r>
            <a:endParaRPr sz="1600"/>
          </a:p>
          <a:p>
            <a:pPr indent="0" lvl="0" marL="0" rtl="0" algn="l">
              <a:spcBef>
                <a:spcPts val="1200"/>
              </a:spcBef>
              <a:spcAft>
                <a:spcPts val="0"/>
              </a:spcAft>
              <a:buNone/>
            </a:pPr>
            <a:r>
              <a:t/>
            </a:r>
            <a:endParaRPr sz="1600"/>
          </a:p>
        </p:txBody>
      </p:sp>
      <p:sp>
        <p:nvSpPr>
          <p:cNvPr id="380" name="Google Shape;380;p38"/>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Pipeline Optimization Experiment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t/>
            </a:r>
            <a:endParaRPr b="0" sz="1300">
              <a:solidFill>
                <a:srgbClr val="ABB2BF"/>
              </a:solidFill>
              <a:latin typeface="Arial"/>
              <a:ea typeface="Arial"/>
              <a:cs typeface="Arial"/>
              <a:sym typeface="Arial"/>
            </a:endParaRPr>
          </a:p>
          <a:p>
            <a:pPr indent="0" lvl="0" marL="0" rtl="0" algn="l">
              <a:lnSpc>
                <a:spcPct val="115000"/>
              </a:lnSpc>
              <a:spcBef>
                <a:spcPts val="1200"/>
              </a:spcBef>
              <a:spcAft>
                <a:spcPts val="0"/>
              </a:spcAft>
              <a:buNone/>
            </a:pPr>
            <a:r>
              <a:rPr lang="en" sz="1600"/>
              <a:t>Approach</a:t>
            </a:r>
            <a:endParaRPr sz="1600"/>
          </a:p>
          <a:p>
            <a:pPr indent="-311150" lvl="0" marL="457200" rtl="0" algn="l">
              <a:lnSpc>
                <a:spcPct val="115000"/>
              </a:lnSpc>
              <a:spcBef>
                <a:spcPts val="1200"/>
              </a:spcBef>
              <a:spcAft>
                <a:spcPts val="0"/>
              </a:spcAft>
              <a:buClr>
                <a:srgbClr val="000000"/>
              </a:buClr>
              <a:buSzPts val="1300"/>
              <a:buFont typeface="Arial"/>
              <a:buChar char="●"/>
            </a:pPr>
            <a:r>
              <a:rPr lang="en" sz="1600"/>
              <a:t>Expected improvements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Reduced API costs through batching</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Lower average latency per action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Better resource utilization</a:t>
            </a:r>
            <a:endParaRPr sz="1600"/>
          </a:p>
          <a:p>
            <a:pPr indent="-311150" lvl="0" marL="457200" rtl="0" algn="l">
              <a:lnSpc>
                <a:spcPct val="115000"/>
              </a:lnSpc>
              <a:spcBef>
                <a:spcPts val="0"/>
              </a:spcBef>
              <a:spcAft>
                <a:spcPts val="0"/>
              </a:spcAft>
              <a:buClr>
                <a:srgbClr val="000000"/>
              </a:buClr>
              <a:buSzPts val="1300"/>
              <a:buFont typeface="Arial"/>
              <a:buChar char="●"/>
            </a:pPr>
            <a:r>
              <a:rPr lang="en" sz="1600"/>
              <a:t>Measurement approach</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Throughput (actions/second) vs batch size</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Latency profiling across pipeline stages </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Cost analysis per configuration</a:t>
            </a:r>
            <a:endParaRPr sz="1600"/>
          </a:p>
          <a:p>
            <a:pPr indent="0" lvl="0" marL="457200" rtl="0" algn="l">
              <a:lnSpc>
                <a:spcPct val="115000"/>
              </a:lnSpc>
              <a:spcBef>
                <a:spcPts val="1200"/>
              </a:spcBef>
              <a:spcAft>
                <a:spcPts val="0"/>
              </a:spcAft>
              <a:buNone/>
            </a:pPr>
            <a:r>
              <a:t/>
            </a:r>
            <a:endParaRPr sz="1600"/>
          </a:p>
          <a:p>
            <a:pPr indent="0" lvl="0" marL="0" rtl="0" algn="l">
              <a:spcBef>
                <a:spcPts val="1200"/>
              </a:spcBef>
              <a:spcAft>
                <a:spcPts val="0"/>
              </a:spcAft>
              <a:buNone/>
            </a:pPr>
            <a:r>
              <a:t/>
            </a:r>
            <a:endParaRPr sz="1600"/>
          </a:p>
        </p:txBody>
      </p:sp>
      <p:sp>
        <p:nvSpPr>
          <p:cNvPr id="386" name="Google Shape;386;p39"/>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Pipeline Optimization Experiment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0"/>
          <p:cNvSpPr txBox="1"/>
          <p:nvPr>
            <p:ph idx="1" type="body"/>
          </p:nvPr>
        </p:nvSpPr>
        <p:spPr>
          <a:xfrm>
            <a:off x="720000" y="1265775"/>
            <a:ext cx="40452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t/>
            </a:r>
            <a:endParaRPr b="0" sz="1300">
              <a:solidFill>
                <a:srgbClr val="ABB2BF"/>
              </a:solidFill>
              <a:latin typeface="Arial"/>
              <a:ea typeface="Arial"/>
              <a:cs typeface="Arial"/>
              <a:sym typeface="Arial"/>
            </a:endParaRPr>
          </a:p>
          <a:p>
            <a:pPr indent="0" lvl="0" marL="0" rtl="0" algn="l">
              <a:lnSpc>
                <a:spcPct val="115000"/>
              </a:lnSpc>
              <a:spcBef>
                <a:spcPts val="1200"/>
              </a:spcBef>
              <a:spcAft>
                <a:spcPts val="0"/>
              </a:spcAft>
              <a:buNone/>
            </a:pPr>
            <a:r>
              <a:rPr lang="en" sz="1600"/>
              <a:t>Results</a:t>
            </a:r>
            <a:endParaRPr sz="1600"/>
          </a:p>
          <a:p>
            <a:pPr indent="-311150" lvl="0" marL="457200" rtl="0" algn="l">
              <a:lnSpc>
                <a:spcPct val="115000"/>
              </a:lnSpc>
              <a:spcBef>
                <a:spcPts val="1200"/>
              </a:spcBef>
              <a:spcAft>
                <a:spcPts val="0"/>
              </a:spcAft>
              <a:buClr>
                <a:srgbClr val="000000"/>
              </a:buClr>
              <a:buSzPts val="1300"/>
              <a:buFont typeface="Arial"/>
              <a:buChar char="●"/>
            </a:pPr>
            <a:r>
              <a:rPr lang="en" sz="1600"/>
              <a:t>Key findings</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Optimal batch size: 8-16 actions</a:t>
            </a:r>
            <a:endParaRPr sz="1600"/>
          </a:p>
          <a:p>
            <a:pPr indent="-330200" lvl="1" marL="914400" rtl="0" algn="l">
              <a:lnSpc>
                <a:spcPct val="115000"/>
              </a:lnSpc>
              <a:spcBef>
                <a:spcPts val="0"/>
              </a:spcBef>
              <a:spcAft>
                <a:spcPts val="0"/>
              </a:spcAft>
              <a:buClr>
                <a:srgbClr val="000000"/>
              </a:buClr>
              <a:buSzPts val="1600"/>
              <a:buFont typeface="Arial"/>
              <a:buAutoNum type="alphaLcPeriod"/>
            </a:pPr>
            <a:r>
              <a:rPr lang="en" sz="1600"/>
              <a:t>Throughput: 1.37 action/s (at bs 16)</a:t>
            </a:r>
            <a:endParaRPr sz="1600"/>
          </a:p>
          <a:p>
            <a:pPr indent="-330200" lvl="1" marL="914400" rtl="0" algn="l">
              <a:lnSpc>
                <a:spcPct val="115000"/>
              </a:lnSpc>
              <a:spcBef>
                <a:spcPts val="0"/>
              </a:spcBef>
              <a:spcAft>
                <a:spcPts val="0"/>
              </a:spcAft>
              <a:buClr>
                <a:srgbClr val="000000"/>
              </a:buClr>
              <a:buSzPts val="1600"/>
              <a:buFont typeface="Arial"/>
              <a:buAutoNum type="alphaLcPeriod"/>
            </a:pPr>
            <a:r>
              <a:rPr lang="en" sz="1600"/>
              <a:t>Latency: Reduced by 40% at max batch size</a:t>
            </a:r>
            <a:endParaRPr sz="1600"/>
          </a:p>
          <a:p>
            <a:pPr indent="-311150" lvl="0" marL="457200" rtl="0" algn="l">
              <a:lnSpc>
                <a:spcPct val="115000"/>
              </a:lnSpc>
              <a:spcBef>
                <a:spcPts val="0"/>
              </a:spcBef>
              <a:spcAft>
                <a:spcPts val="0"/>
              </a:spcAft>
              <a:buClr>
                <a:srgbClr val="000000"/>
              </a:buClr>
              <a:buSzPts val="1300"/>
              <a:buFont typeface="Arial"/>
              <a:buChar char="●"/>
            </a:pPr>
            <a:r>
              <a:rPr lang="en" sz="1600"/>
              <a:t>Tradeoffs discovered</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Memory usage increases with batch size but improves performance</a:t>
            </a:r>
            <a:endParaRPr sz="1600"/>
          </a:p>
          <a:p>
            <a:pPr indent="-311150" lvl="1" marL="914400" rtl="0" algn="l">
              <a:lnSpc>
                <a:spcPct val="115000"/>
              </a:lnSpc>
              <a:spcBef>
                <a:spcPts val="0"/>
              </a:spcBef>
              <a:spcAft>
                <a:spcPts val="0"/>
              </a:spcAft>
              <a:buClr>
                <a:srgbClr val="000000"/>
              </a:buClr>
              <a:buSzPts val="1300"/>
              <a:buFont typeface="Arial"/>
              <a:buAutoNum type="alphaLcPeriod"/>
            </a:pPr>
            <a:r>
              <a:rPr lang="en" sz="1600"/>
              <a:t>Diminishing returns after batch size 8 </a:t>
            </a:r>
            <a:endParaRPr sz="1600"/>
          </a:p>
          <a:p>
            <a:pPr indent="0" lvl="0" marL="457200" rtl="0" algn="l">
              <a:lnSpc>
                <a:spcPct val="115000"/>
              </a:lnSpc>
              <a:spcBef>
                <a:spcPts val="1200"/>
              </a:spcBef>
              <a:spcAft>
                <a:spcPts val="0"/>
              </a:spcAft>
              <a:buNone/>
            </a:pPr>
            <a:r>
              <a:t/>
            </a:r>
            <a:endParaRPr sz="1600"/>
          </a:p>
          <a:p>
            <a:pPr indent="0" lvl="0" marL="0" rtl="0" algn="l">
              <a:spcBef>
                <a:spcPts val="1200"/>
              </a:spcBef>
              <a:spcAft>
                <a:spcPts val="0"/>
              </a:spcAft>
              <a:buNone/>
            </a:pPr>
            <a:r>
              <a:t/>
            </a:r>
            <a:endParaRPr sz="1600"/>
          </a:p>
        </p:txBody>
      </p:sp>
      <p:sp>
        <p:nvSpPr>
          <p:cNvPr id="392" name="Google Shape;392;p40"/>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Pipeline Optimization Experiment</a:t>
            </a:r>
            <a:endParaRPr/>
          </a:p>
        </p:txBody>
      </p:sp>
      <p:pic>
        <p:nvPicPr>
          <p:cNvPr id="393" name="Google Shape;393;p40"/>
          <p:cNvPicPr preferRelativeResize="0"/>
          <p:nvPr/>
        </p:nvPicPr>
        <p:blipFill>
          <a:blip r:embed="rId3">
            <a:alphaModFix/>
          </a:blip>
          <a:stretch>
            <a:fillRect/>
          </a:stretch>
        </p:blipFill>
        <p:spPr>
          <a:xfrm>
            <a:off x="4675450" y="1545175"/>
            <a:ext cx="4074001" cy="32531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idx="1" type="body"/>
          </p:nvPr>
        </p:nvSpPr>
        <p:spPr>
          <a:xfrm>
            <a:off x="639275" y="1055900"/>
            <a:ext cx="40935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t/>
            </a:r>
            <a:endParaRPr b="0" sz="1300">
              <a:solidFill>
                <a:srgbClr val="ABB2BF"/>
              </a:solidFill>
              <a:latin typeface="Arial"/>
              <a:ea typeface="Arial"/>
              <a:cs typeface="Arial"/>
              <a:sym typeface="Arial"/>
            </a:endParaRPr>
          </a:p>
          <a:p>
            <a:pPr indent="0" lvl="0" marL="0" rtl="0" algn="l">
              <a:lnSpc>
                <a:spcPct val="115000"/>
              </a:lnSpc>
              <a:spcBef>
                <a:spcPts val="1200"/>
              </a:spcBef>
              <a:spcAft>
                <a:spcPts val="0"/>
              </a:spcAft>
              <a:buNone/>
            </a:pPr>
            <a:r>
              <a:rPr lang="en" sz="1600"/>
              <a:t>Key Achievements</a:t>
            </a:r>
            <a:endParaRPr sz="1600"/>
          </a:p>
          <a:p>
            <a:pPr indent="-311150" lvl="0" marL="457200" rtl="0" algn="l">
              <a:lnSpc>
                <a:spcPct val="115000"/>
              </a:lnSpc>
              <a:spcBef>
                <a:spcPts val="1200"/>
              </a:spcBef>
              <a:spcAft>
                <a:spcPts val="0"/>
              </a:spcAft>
              <a:buClr>
                <a:srgbClr val="000000"/>
              </a:buClr>
              <a:buSzPts val="1300"/>
              <a:buFont typeface="Arial"/>
              <a:buChar char="●"/>
            </a:pPr>
            <a:r>
              <a:rPr lang="en" sz="1600"/>
              <a:t>Implemented SayCan with direct control and better scoring</a:t>
            </a:r>
            <a:endParaRPr sz="1600"/>
          </a:p>
          <a:p>
            <a:pPr indent="-330200" lvl="0" marL="457200" rtl="0" algn="l">
              <a:lnSpc>
                <a:spcPct val="115000"/>
              </a:lnSpc>
              <a:spcBef>
                <a:spcPts val="0"/>
              </a:spcBef>
              <a:spcAft>
                <a:spcPts val="0"/>
              </a:spcAft>
              <a:buClr>
                <a:srgbClr val="000000"/>
              </a:buClr>
              <a:buSzPts val="1600"/>
              <a:buFont typeface="Arial"/>
              <a:buChar char="●"/>
            </a:pPr>
            <a:r>
              <a:rPr lang="en" sz="1600"/>
              <a:t>Improved performanc</a:t>
            </a:r>
            <a:endParaRPr sz="1600"/>
          </a:p>
          <a:p>
            <a:pPr indent="-330200" lvl="1" marL="914400" rtl="0" algn="l">
              <a:lnSpc>
                <a:spcPct val="115000"/>
              </a:lnSpc>
              <a:spcBef>
                <a:spcPts val="0"/>
              </a:spcBef>
              <a:spcAft>
                <a:spcPts val="0"/>
              </a:spcAft>
              <a:buClr>
                <a:srgbClr val="000000"/>
              </a:buClr>
              <a:buSzPts val="1600"/>
              <a:buFont typeface="Arial"/>
              <a:buAutoNum type="alphaLcPeriod"/>
            </a:pPr>
            <a:r>
              <a:rPr lang="en" sz="1600"/>
              <a:t>On success rate of certain tasks</a:t>
            </a:r>
            <a:endParaRPr sz="1600"/>
          </a:p>
          <a:p>
            <a:pPr indent="-330200" lvl="1" marL="914400" rtl="0" algn="l">
              <a:lnSpc>
                <a:spcPct val="115000"/>
              </a:lnSpc>
              <a:spcBef>
                <a:spcPts val="0"/>
              </a:spcBef>
              <a:spcAft>
                <a:spcPts val="0"/>
              </a:spcAft>
              <a:buClr>
                <a:srgbClr val="000000"/>
              </a:buClr>
              <a:buSzPts val="1600"/>
              <a:buFont typeface="Arial"/>
              <a:buAutoNum type="alphaLcPeriod"/>
            </a:pPr>
            <a:r>
              <a:rPr lang="en" sz="1600"/>
              <a:t>Reduced latenecy with batch processing</a:t>
            </a:r>
            <a:endParaRPr sz="1600"/>
          </a:p>
          <a:p>
            <a:pPr indent="-330200" lvl="1" marL="914400" rtl="0" algn="l">
              <a:lnSpc>
                <a:spcPct val="115000"/>
              </a:lnSpc>
              <a:spcBef>
                <a:spcPts val="0"/>
              </a:spcBef>
              <a:spcAft>
                <a:spcPts val="0"/>
              </a:spcAft>
              <a:buClr>
                <a:srgbClr val="000000"/>
              </a:buClr>
              <a:buSzPts val="1600"/>
              <a:buFont typeface="Arial"/>
              <a:buAutoNum type="alphaLcPeriod"/>
            </a:pPr>
            <a:r>
              <a:rPr lang="en" sz="1600"/>
              <a:t>Achieved 1.37 action/s throughput</a:t>
            </a:r>
            <a:endParaRPr sz="1600"/>
          </a:p>
          <a:p>
            <a:pPr indent="-330200" lvl="1" marL="914400" rtl="0" algn="l">
              <a:lnSpc>
                <a:spcPct val="115000"/>
              </a:lnSpc>
              <a:spcBef>
                <a:spcPts val="0"/>
              </a:spcBef>
              <a:spcAft>
                <a:spcPts val="0"/>
              </a:spcAft>
              <a:buClr>
                <a:srgbClr val="000000"/>
              </a:buClr>
              <a:buSzPts val="1600"/>
              <a:buFont typeface="Arial"/>
              <a:buAutoNum type="alphaLcPeriod"/>
            </a:pPr>
            <a:r>
              <a:rPr lang="en" sz="1600"/>
              <a:t>Reduced API costs during LLM call</a:t>
            </a:r>
            <a:endParaRPr sz="1600"/>
          </a:p>
          <a:p>
            <a:pPr indent="0" lvl="0" marL="457200" rtl="0" algn="l">
              <a:lnSpc>
                <a:spcPct val="115000"/>
              </a:lnSpc>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0"/>
              </a:spcBef>
              <a:spcAft>
                <a:spcPts val="0"/>
              </a:spcAft>
              <a:buNone/>
            </a:pPr>
            <a:r>
              <a:t/>
            </a:r>
            <a:endParaRPr/>
          </a:p>
        </p:txBody>
      </p:sp>
      <p:sp>
        <p:nvSpPr>
          <p:cNvPr id="399" name="Google Shape;399;p41"/>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Conclusion</a:t>
            </a:r>
            <a:endParaRPr/>
          </a:p>
        </p:txBody>
      </p:sp>
      <p:sp>
        <p:nvSpPr>
          <p:cNvPr id="400" name="Google Shape;400;p41"/>
          <p:cNvSpPr txBox="1"/>
          <p:nvPr/>
        </p:nvSpPr>
        <p:spPr>
          <a:xfrm>
            <a:off x="4523050" y="1055900"/>
            <a:ext cx="3791100" cy="29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ABB2BF"/>
              </a:solidFill>
            </a:endParaRPr>
          </a:p>
          <a:p>
            <a:pPr indent="0" lvl="0" marL="0" rtl="0" algn="l">
              <a:lnSpc>
                <a:spcPct val="115000"/>
              </a:lnSpc>
              <a:spcBef>
                <a:spcPts val="1200"/>
              </a:spcBef>
              <a:spcAft>
                <a:spcPts val="0"/>
              </a:spcAft>
              <a:buNone/>
            </a:pPr>
            <a:r>
              <a:rPr b="1" lang="en" sz="1600">
                <a:solidFill>
                  <a:schemeClr val="dk1"/>
                </a:solidFill>
                <a:latin typeface="Old Standard TT"/>
                <a:ea typeface="Old Standard TT"/>
                <a:cs typeface="Old Standard TT"/>
                <a:sym typeface="Old Standard TT"/>
              </a:rPr>
              <a:t>Future Work</a:t>
            </a:r>
            <a:endParaRPr b="1" sz="1600">
              <a:solidFill>
                <a:schemeClr val="dk1"/>
              </a:solidFill>
              <a:latin typeface="Old Standard TT"/>
              <a:ea typeface="Old Standard TT"/>
              <a:cs typeface="Old Standard TT"/>
              <a:sym typeface="Old Standard TT"/>
            </a:endParaRPr>
          </a:p>
          <a:p>
            <a:pPr indent="-311150" lvl="0" marL="457200" rtl="0" algn="l">
              <a:lnSpc>
                <a:spcPct val="115000"/>
              </a:lnSpc>
              <a:spcBef>
                <a:spcPts val="1200"/>
              </a:spcBef>
              <a:spcAft>
                <a:spcPts val="0"/>
              </a:spcAft>
              <a:buSzPts val="1300"/>
              <a:buChar char="●"/>
            </a:pPr>
            <a:r>
              <a:rPr b="1" lang="en" sz="1600">
                <a:solidFill>
                  <a:schemeClr val="dk1"/>
                </a:solidFill>
                <a:latin typeface="Old Standard TT"/>
                <a:ea typeface="Old Standard TT"/>
                <a:cs typeface="Old Standard TT"/>
                <a:sym typeface="Old Standard TT"/>
              </a:rPr>
              <a:t>Improve direct control (possibly get CLIPort working)</a:t>
            </a:r>
            <a:endParaRPr b="1"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b="1" lang="en" sz="1600">
                <a:solidFill>
                  <a:schemeClr val="dk1"/>
                </a:solidFill>
                <a:latin typeface="Old Standard TT"/>
                <a:ea typeface="Old Standard TT"/>
                <a:cs typeface="Old Standard TT"/>
                <a:sym typeface="Old Standard TT"/>
              </a:rPr>
              <a:t>Improve grounding ability on more tasks and more complex environment</a:t>
            </a:r>
            <a:endParaRPr b="1"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b="1" lang="en" sz="1600">
                <a:solidFill>
                  <a:schemeClr val="dk1"/>
                </a:solidFill>
                <a:latin typeface="Old Standard TT"/>
                <a:ea typeface="Old Standard TT"/>
                <a:cs typeface="Old Standard TT"/>
                <a:sym typeface="Old Standard TT"/>
              </a:rPr>
              <a:t>Sim-Real transfer</a:t>
            </a:r>
            <a:endParaRPr b="1" sz="1600">
              <a:solidFill>
                <a:schemeClr val="dk1"/>
              </a:solidFill>
              <a:latin typeface="Old Standard TT"/>
              <a:ea typeface="Old Standard TT"/>
              <a:cs typeface="Old Standard TT"/>
              <a:sym typeface="Old Standard TT"/>
            </a:endParaRPr>
          </a:p>
          <a:p>
            <a:pPr indent="0" lvl="0" marL="457200" rtl="0" algn="l">
              <a:lnSpc>
                <a:spcPct val="115000"/>
              </a:lnSpc>
              <a:spcBef>
                <a:spcPts val="1200"/>
              </a:spcBef>
              <a:spcAft>
                <a:spcPts val="0"/>
              </a:spcAft>
              <a:buNone/>
            </a:pPr>
            <a:r>
              <a:t/>
            </a:r>
            <a:endParaRPr b="1" sz="16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b="1"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dk1"/>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idx="1" type="body"/>
          </p:nvPr>
        </p:nvSpPr>
        <p:spPr>
          <a:xfrm>
            <a:off x="720000" y="1035325"/>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500"/>
              <a:t> Challenge: </a:t>
            </a:r>
            <a:endParaRPr sz="1500"/>
          </a:p>
          <a:p>
            <a:pPr indent="-323850" lvl="0" marL="457200" rtl="0" algn="l">
              <a:spcBef>
                <a:spcPts val="0"/>
              </a:spcBef>
              <a:spcAft>
                <a:spcPts val="0"/>
              </a:spcAft>
              <a:buSzPts val="1500"/>
              <a:buChar char="●"/>
            </a:pPr>
            <a:r>
              <a:rPr b="0" lang="en" sz="1500"/>
              <a:t>Bridging natural language instructions into feasible robotic actions in an environment</a:t>
            </a:r>
            <a:endParaRPr b="0" sz="1500"/>
          </a:p>
          <a:p>
            <a:pPr indent="0" lvl="0" marL="457200" rtl="0" algn="l">
              <a:spcBef>
                <a:spcPts val="0"/>
              </a:spcBef>
              <a:spcAft>
                <a:spcPts val="0"/>
              </a:spcAft>
              <a:buNone/>
            </a:pPr>
            <a:r>
              <a:t/>
            </a:r>
            <a:endParaRPr b="0" sz="1500"/>
          </a:p>
          <a:p>
            <a:pPr indent="0" lvl="0" marL="0" rtl="0" algn="l">
              <a:spcBef>
                <a:spcPts val="0"/>
              </a:spcBef>
              <a:spcAft>
                <a:spcPts val="0"/>
              </a:spcAft>
              <a:buNone/>
            </a:pPr>
            <a:r>
              <a:rPr lang="en" sz="1500"/>
              <a:t>Why it matters</a:t>
            </a:r>
            <a:r>
              <a:rPr lang="en" sz="1500"/>
              <a:t>: </a:t>
            </a:r>
            <a:endParaRPr sz="1500"/>
          </a:p>
          <a:p>
            <a:pPr indent="-323850" lvl="0" marL="457200" rtl="0" algn="l">
              <a:spcBef>
                <a:spcPts val="0"/>
              </a:spcBef>
              <a:spcAft>
                <a:spcPts val="0"/>
              </a:spcAft>
              <a:buSzPts val="1500"/>
              <a:buChar char="●"/>
            </a:pPr>
            <a:r>
              <a:rPr b="0" lang="en" sz="1500"/>
              <a:t>Making robots more accessible and capable</a:t>
            </a:r>
            <a:endParaRPr b="0" sz="1500"/>
          </a:p>
          <a:p>
            <a:pPr indent="0" lvl="0" marL="457200" rtl="0" algn="l">
              <a:spcBef>
                <a:spcPts val="0"/>
              </a:spcBef>
              <a:spcAft>
                <a:spcPts val="0"/>
              </a:spcAft>
              <a:buNone/>
            </a:pPr>
            <a:r>
              <a:t/>
            </a:r>
            <a:endParaRPr b="0" sz="1500"/>
          </a:p>
          <a:p>
            <a:pPr indent="0" lvl="0" marL="0" rtl="0" algn="l">
              <a:spcBef>
                <a:spcPts val="0"/>
              </a:spcBef>
              <a:spcAft>
                <a:spcPts val="0"/>
              </a:spcAft>
              <a:buNone/>
            </a:pPr>
            <a:r>
              <a:t/>
            </a:r>
            <a:endParaRPr b="0" sz="150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p:txBody>
      </p:sp>
      <p:sp>
        <p:nvSpPr>
          <p:cNvPr id="306" name="Google Shape;306;p28"/>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Problem</a:t>
            </a:r>
            <a:endParaRPr/>
          </a:p>
        </p:txBody>
      </p:sp>
      <p:sp>
        <p:nvSpPr>
          <p:cNvPr id="307" name="Google Shape;307;p28"/>
          <p:cNvSpPr txBox="1"/>
          <p:nvPr/>
        </p:nvSpPr>
        <p:spPr>
          <a:xfrm>
            <a:off x="5407675" y="2292600"/>
            <a:ext cx="3335400" cy="30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21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pic>
        <p:nvPicPr>
          <p:cNvPr descr="Today, robots by and large exist in industrial environments, and are painstakingly coded for specific tasks. What if there was a better way to communicate with learning robots so they can help us? Researchers and engineers at Google Research and Everyday Robots are working together to combine the best of machine learning language models with helper robots that can complete complex and abstract tasks like ‘cleaning up a spilled drink.’ &#10;&#10;Resources: &#10;Read the  Palm-SayCan blog post → https://goo.gle/3dGbCaO&#10;Watch episodes of Meet A Google Researcher → https://goo.gle/MeetAGoogleResearcher &#10;Watch episodes of ResearchBytes → https://goo.gle/ResearchBytes &#10;Learn more → https://g.co/research/palm-saycan&#10;&#10;Subscribe to the Google Research channel → https://goo.gle/GoogleResearch" id="308" name="Google Shape;308;p28" title="For helper robots, the smallest things can be the hardest to grasp">
            <a:hlinkClick r:id="rId3"/>
          </p:cNvPr>
          <p:cNvPicPr preferRelativeResize="0"/>
          <p:nvPr/>
        </p:nvPicPr>
        <p:blipFill>
          <a:blip r:embed="rId4">
            <a:alphaModFix/>
          </a:blip>
          <a:stretch>
            <a:fillRect/>
          </a:stretch>
        </p:blipFill>
        <p:spPr>
          <a:xfrm>
            <a:off x="1940625" y="2500138"/>
            <a:ext cx="4600775" cy="2587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115850" y="2536275"/>
            <a:ext cx="23376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How it works</a:t>
            </a:r>
            <a:endParaRPr/>
          </a:p>
        </p:txBody>
      </p:sp>
      <p:sp>
        <p:nvSpPr>
          <p:cNvPr id="314" name="Google Shape;314;p29"/>
          <p:cNvSpPr txBox="1"/>
          <p:nvPr/>
        </p:nvSpPr>
        <p:spPr>
          <a:xfrm>
            <a:off x="5407675" y="2292600"/>
            <a:ext cx="3335400" cy="30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2100">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pic>
        <p:nvPicPr>
          <p:cNvPr id="315" name="Google Shape;315;p29"/>
          <p:cNvPicPr preferRelativeResize="0"/>
          <p:nvPr/>
        </p:nvPicPr>
        <p:blipFill>
          <a:blip r:embed="rId3">
            <a:alphaModFix/>
          </a:blip>
          <a:stretch>
            <a:fillRect/>
          </a:stretch>
        </p:blipFill>
        <p:spPr>
          <a:xfrm>
            <a:off x="2453451" y="625538"/>
            <a:ext cx="5876874" cy="444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0"/>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a:t>Language Model (GPT-3)</a:t>
            </a:r>
            <a:endParaRPr/>
          </a:p>
          <a:p>
            <a:pPr indent="-304800" lvl="1" marL="914400" rtl="0" algn="l">
              <a:spcBef>
                <a:spcPts val="0"/>
              </a:spcBef>
              <a:spcAft>
                <a:spcPts val="0"/>
              </a:spcAft>
              <a:buSzPts val="1200"/>
              <a:buChar char="○"/>
            </a:pPr>
            <a:r>
              <a:rPr lang="en"/>
              <a:t>Breaks down high-level instruction</a:t>
            </a:r>
            <a:endParaRPr/>
          </a:p>
          <a:p>
            <a:pPr indent="-304800" lvl="0" marL="457200" rtl="0" algn="l">
              <a:spcBef>
                <a:spcPts val="0"/>
              </a:spcBef>
              <a:spcAft>
                <a:spcPts val="0"/>
              </a:spcAft>
              <a:buSzPts val="1200"/>
              <a:buChar char="●"/>
            </a:pPr>
            <a:r>
              <a:rPr lang="en"/>
              <a:t>Vision System (ViLD)</a:t>
            </a:r>
            <a:endParaRPr/>
          </a:p>
          <a:p>
            <a:pPr indent="-304800" lvl="1" marL="914400" rtl="0" algn="l">
              <a:spcBef>
                <a:spcPts val="0"/>
              </a:spcBef>
              <a:spcAft>
                <a:spcPts val="0"/>
              </a:spcAft>
              <a:buSzPts val="1200"/>
              <a:buChar char="○"/>
            </a:pPr>
            <a:r>
              <a:rPr lang="en"/>
              <a:t>Detects objects in scene</a:t>
            </a:r>
            <a:endParaRPr/>
          </a:p>
          <a:p>
            <a:pPr indent="-304800" lvl="1" marL="914400" rtl="0" algn="l">
              <a:spcBef>
                <a:spcPts val="0"/>
              </a:spcBef>
              <a:spcAft>
                <a:spcPts val="0"/>
              </a:spcAft>
              <a:buSzPts val="1200"/>
              <a:buChar char="○"/>
            </a:pPr>
            <a:r>
              <a:rPr lang="en"/>
              <a:t>Understands spatial relationships</a:t>
            </a:r>
            <a:endParaRPr/>
          </a:p>
          <a:p>
            <a:pPr indent="-304800" lvl="0" marL="457200" rtl="0" algn="l">
              <a:spcBef>
                <a:spcPts val="0"/>
              </a:spcBef>
              <a:spcAft>
                <a:spcPts val="0"/>
              </a:spcAft>
              <a:buSzPts val="1200"/>
              <a:buChar char="●"/>
            </a:pPr>
            <a:r>
              <a:rPr lang="en"/>
              <a:t>Robot Control (CLIPort)</a:t>
            </a:r>
            <a:endParaRPr/>
          </a:p>
          <a:p>
            <a:pPr indent="-304800" lvl="1" marL="914400" rtl="0" algn="l">
              <a:spcBef>
                <a:spcPts val="0"/>
              </a:spcBef>
              <a:spcAft>
                <a:spcPts val="0"/>
              </a:spcAft>
              <a:buSzPts val="1200"/>
              <a:buChar char="○"/>
            </a:pPr>
            <a:r>
              <a:rPr lang="en"/>
              <a:t>Executes pick and place actions</a:t>
            </a:r>
            <a:endParaRPr/>
          </a:p>
          <a:p>
            <a:pPr indent="-304800" lvl="1" marL="914400" rtl="0" algn="l">
              <a:spcBef>
                <a:spcPts val="0"/>
              </a:spcBef>
              <a:spcAft>
                <a:spcPts val="0"/>
              </a:spcAft>
              <a:buSzPts val="1200"/>
              <a:buChar char="○"/>
            </a:pPr>
            <a:r>
              <a:rPr lang="en"/>
              <a:t>Provides feedback</a:t>
            </a:r>
            <a:endParaRPr/>
          </a:p>
        </p:txBody>
      </p:sp>
      <p:sp>
        <p:nvSpPr>
          <p:cNvPr id="321" name="Google Shape;321;p30"/>
          <p:cNvSpPr txBox="1"/>
          <p:nvPr>
            <p:ph type="title"/>
          </p:nvPr>
        </p:nvSpPr>
        <p:spPr>
          <a:xfrm>
            <a:off x="720000" y="1521225"/>
            <a:ext cx="3780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Components</a:t>
            </a:r>
            <a:endParaRPr/>
          </a:p>
        </p:txBody>
      </p:sp>
      <p:sp>
        <p:nvSpPr>
          <p:cNvPr id="322" name="Google Shape;322;p30"/>
          <p:cNvSpPr txBox="1"/>
          <p:nvPr>
            <p:ph idx="3" type="title"/>
          </p:nvPr>
        </p:nvSpPr>
        <p:spPr>
          <a:xfrm>
            <a:off x="4742425" y="1521225"/>
            <a:ext cx="3681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Scoring</a:t>
            </a:r>
            <a:endParaRPr/>
          </a:p>
        </p:txBody>
      </p:sp>
      <p:sp>
        <p:nvSpPr>
          <p:cNvPr id="323" name="Google Shape;323;p30"/>
          <p:cNvSpPr txBox="1"/>
          <p:nvPr>
            <p:ph idx="4"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Core Components &amp; Scoring</a:t>
            </a:r>
            <a:endParaRPr/>
          </a:p>
        </p:txBody>
      </p:sp>
      <p:pic>
        <p:nvPicPr>
          <p:cNvPr id="324" name="Google Shape;324;p30"/>
          <p:cNvPicPr preferRelativeResize="0"/>
          <p:nvPr/>
        </p:nvPicPr>
        <p:blipFill>
          <a:blip r:embed="rId3">
            <a:alphaModFix/>
          </a:blip>
          <a:stretch>
            <a:fillRect/>
          </a:stretch>
        </p:blipFill>
        <p:spPr>
          <a:xfrm>
            <a:off x="4742413" y="1922875"/>
            <a:ext cx="2867025" cy="281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AutoNum type="arabicPeriod"/>
            </a:pPr>
            <a:r>
              <a:rPr lang="en"/>
              <a:t>Setup Phase</a:t>
            </a:r>
            <a:endParaRPr/>
          </a:p>
          <a:p>
            <a:pPr indent="-304800" lvl="1" marL="914400" rtl="0" algn="l">
              <a:spcBef>
                <a:spcPts val="0"/>
              </a:spcBef>
              <a:spcAft>
                <a:spcPts val="0"/>
              </a:spcAft>
              <a:buSzPts val="1200"/>
              <a:buAutoNum type="alphaLcPeriod"/>
            </a:pPr>
            <a:r>
              <a:rPr lang="en"/>
              <a:t>Retrieved og SayCan open source implementation</a:t>
            </a:r>
            <a:endParaRPr/>
          </a:p>
          <a:p>
            <a:pPr indent="-304800" lvl="1" marL="914400" rtl="0" algn="l">
              <a:spcBef>
                <a:spcPts val="0"/>
              </a:spcBef>
              <a:spcAft>
                <a:spcPts val="0"/>
              </a:spcAft>
              <a:buSzPts val="1200"/>
              <a:buAutoNum type="alphaLcPeriod"/>
            </a:pPr>
            <a:r>
              <a:rPr lang="en"/>
              <a:t>Fixed all old </a:t>
            </a:r>
            <a:r>
              <a:rPr lang="en"/>
              <a:t>dependency issues</a:t>
            </a:r>
            <a:endParaRPr/>
          </a:p>
          <a:p>
            <a:pPr indent="-304800" lvl="1" marL="914400" rtl="0" algn="l">
              <a:spcBef>
                <a:spcPts val="0"/>
              </a:spcBef>
              <a:spcAft>
                <a:spcPts val="0"/>
              </a:spcAft>
              <a:buSzPts val="1200"/>
              <a:buAutoNum type="alphaLcPeriod"/>
            </a:pPr>
            <a:r>
              <a:rPr lang="en"/>
              <a:t>Environmental setup hurdles</a:t>
            </a:r>
            <a:endParaRPr/>
          </a:p>
          <a:p>
            <a:pPr indent="-304800" lvl="2" marL="1371600" rtl="0" algn="l">
              <a:spcBef>
                <a:spcPts val="0"/>
              </a:spcBef>
              <a:spcAft>
                <a:spcPts val="0"/>
              </a:spcAft>
              <a:buSzPts val="1200"/>
              <a:buAutoNum type="romanLcPeriod"/>
            </a:pPr>
            <a:r>
              <a:rPr lang="en"/>
              <a:t>OpenAI API integration</a:t>
            </a:r>
            <a:endParaRPr/>
          </a:p>
          <a:p>
            <a:pPr indent="-304800" lvl="2" marL="1371600" rtl="0" algn="l">
              <a:spcBef>
                <a:spcPts val="0"/>
              </a:spcBef>
              <a:spcAft>
                <a:spcPts val="0"/>
              </a:spcAft>
              <a:buSzPts val="1200"/>
              <a:buAutoNum type="romanLcPeriod"/>
            </a:pPr>
            <a:r>
              <a:rPr lang="en"/>
              <a:t>PyBullet config</a:t>
            </a:r>
            <a:endParaRPr/>
          </a:p>
          <a:p>
            <a:pPr indent="-304800" lvl="2" marL="1371600" rtl="0" algn="l">
              <a:spcBef>
                <a:spcPts val="0"/>
              </a:spcBef>
              <a:spcAft>
                <a:spcPts val="0"/>
              </a:spcAft>
              <a:buSzPts val="1200"/>
              <a:buAutoNum type="romanLcPeriod"/>
            </a:pPr>
            <a:r>
              <a:rPr lang="en"/>
              <a:t>GPU - CUDA setup on my machine</a:t>
            </a:r>
            <a:endParaRPr/>
          </a:p>
          <a:p>
            <a:pPr indent="-304800" lvl="2" marL="1371600" rtl="0" algn="l">
              <a:spcBef>
                <a:spcPts val="0"/>
              </a:spcBef>
              <a:spcAft>
                <a:spcPts val="0"/>
              </a:spcAft>
              <a:buSzPts val="1200"/>
              <a:buAutoNum type="romanLcPeriod"/>
            </a:pPr>
            <a:r>
              <a:rPr lang="en"/>
              <a:t>Python package conflicts</a:t>
            </a:r>
            <a:endParaRPr/>
          </a:p>
          <a:p>
            <a:pPr indent="-304800" lvl="0" marL="457200" rtl="0" algn="l">
              <a:spcBef>
                <a:spcPts val="0"/>
              </a:spcBef>
              <a:spcAft>
                <a:spcPts val="0"/>
              </a:spcAft>
              <a:buSzPts val="1200"/>
              <a:buAutoNum type="arabicPeriod"/>
            </a:pPr>
            <a:r>
              <a:rPr lang="en"/>
              <a:t>Updates</a:t>
            </a:r>
            <a:endParaRPr/>
          </a:p>
          <a:p>
            <a:pPr indent="-304800" lvl="1" marL="914400" rtl="0" algn="l">
              <a:spcBef>
                <a:spcPts val="0"/>
              </a:spcBef>
              <a:spcAft>
                <a:spcPts val="0"/>
              </a:spcAft>
              <a:buSzPts val="1200"/>
              <a:buAutoNum type="alphaLcPeriod"/>
            </a:pPr>
            <a:r>
              <a:rPr lang="en"/>
              <a:t>GPT-3 davinci → GPT-3.5-turbo-instruct</a:t>
            </a:r>
            <a:endParaRPr/>
          </a:p>
          <a:p>
            <a:pPr indent="-304800" lvl="1" marL="914400" rtl="0" algn="l">
              <a:spcBef>
                <a:spcPts val="0"/>
              </a:spcBef>
              <a:spcAft>
                <a:spcPts val="0"/>
              </a:spcAft>
              <a:buSzPts val="1200"/>
              <a:buAutoNum type="alphaLcPeriod"/>
            </a:pPr>
            <a:r>
              <a:rPr lang="en"/>
              <a:t>Compatible newer PyTorch and JAX versions</a:t>
            </a:r>
            <a:endParaRPr/>
          </a:p>
          <a:p>
            <a:pPr indent="-304800" lvl="1" marL="914400" rtl="0" algn="l">
              <a:spcBef>
                <a:spcPts val="0"/>
              </a:spcBef>
              <a:spcAft>
                <a:spcPts val="0"/>
              </a:spcAft>
              <a:buSzPts val="1200"/>
              <a:buAutoNum type="alphaLcPeriod"/>
            </a:pPr>
            <a:r>
              <a:rPr lang="en"/>
              <a:t>CLIP model memory management</a:t>
            </a:r>
            <a:endParaRPr/>
          </a:p>
          <a:p>
            <a:pPr indent="-304800" lvl="1" marL="914400" rtl="0" algn="l">
              <a:spcBef>
                <a:spcPts val="0"/>
              </a:spcBef>
              <a:spcAft>
                <a:spcPts val="0"/>
              </a:spcAft>
              <a:buSzPts val="1200"/>
              <a:buAutoNum type="alphaLcPeriod"/>
            </a:pPr>
            <a:r>
              <a:rPr lang="en"/>
              <a:t>Type handling for JAX/NumPy arrays</a:t>
            </a:r>
            <a:endParaRPr/>
          </a:p>
          <a:p>
            <a:pPr indent="-304800" lvl="1" marL="914400" rtl="0" algn="l">
              <a:spcBef>
                <a:spcPts val="0"/>
              </a:spcBef>
              <a:spcAft>
                <a:spcPts val="0"/>
              </a:spcAft>
              <a:buSzPts val="1200"/>
              <a:buAutoNum type="alphaLcPeriod"/>
            </a:pPr>
            <a:r>
              <a:rPr lang="en"/>
              <a:t>Better checkpoint handling/saving during saving</a:t>
            </a:r>
            <a:endParaRPr/>
          </a:p>
          <a:p>
            <a:pPr indent="-304800" lvl="1" marL="914400" rtl="0" algn="l">
              <a:spcBef>
                <a:spcPts val="0"/>
              </a:spcBef>
              <a:spcAft>
                <a:spcPts val="0"/>
              </a:spcAft>
              <a:buSzPts val="1200"/>
              <a:buAutoNum type="alphaLcPeriod"/>
            </a:pPr>
            <a:r>
              <a:rPr lang="en"/>
              <a:t>Error handling</a:t>
            </a:r>
            <a:r>
              <a:rPr lang="en"/>
              <a:t> </a:t>
            </a:r>
            <a:endParaRPr/>
          </a:p>
        </p:txBody>
      </p:sp>
      <p:sp>
        <p:nvSpPr>
          <p:cNvPr id="330" name="Google Shape;330;p31"/>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Initial Experiment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311150" lvl="0" marL="457200" rtl="0" algn="l">
              <a:spcBef>
                <a:spcPts val="0"/>
              </a:spcBef>
              <a:spcAft>
                <a:spcPts val="0"/>
              </a:spcAft>
              <a:buSzPts val="1300"/>
              <a:buAutoNum type="arabicPeriod" startAt="3"/>
            </a:pPr>
            <a:r>
              <a:rPr lang="en" sz="1500"/>
              <a:t>Adding Measurement setup</a:t>
            </a:r>
            <a:endParaRPr sz="1500"/>
          </a:p>
          <a:p>
            <a:pPr indent="-323850" lvl="1" marL="914400" rtl="0" algn="l">
              <a:spcBef>
                <a:spcPts val="0"/>
              </a:spcBef>
              <a:spcAft>
                <a:spcPts val="0"/>
              </a:spcAft>
              <a:buSzPts val="1500"/>
              <a:buAutoNum type="alphaLcPeriod"/>
            </a:pPr>
            <a:r>
              <a:rPr lang="en" sz="1500"/>
              <a:t>Performance</a:t>
            </a:r>
            <a:r>
              <a:rPr lang="en" sz="1500"/>
              <a:t> monitoring on API call latency, token usage, task failure/success rate, etc</a:t>
            </a:r>
            <a:endParaRPr sz="1500"/>
          </a:p>
          <a:p>
            <a:pPr indent="-323850" lvl="1" marL="914400" rtl="0" algn="l">
              <a:spcBef>
                <a:spcPts val="0"/>
              </a:spcBef>
              <a:spcAft>
                <a:spcPts val="0"/>
              </a:spcAft>
              <a:buSzPts val="1500"/>
              <a:buAutoNum type="alphaLcPeriod"/>
            </a:pPr>
            <a:r>
              <a:rPr lang="en" sz="1500"/>
              <a:t>Task execution monitoring</a:t>
            </a:r>
            <a:endParaRPr sz="1500"/>
          </a:p>
          <a:p>
            <a:pPr indent="-323850" lvl="2" marL="1371600" rtl="0" algn="l">
              <a:spcBef>
                <a:spcPts val="0"/>
              </a:spcBef>
              <a:spcAft>
                <a:spcPts val="0"/>
              </a:spcAft>
              <a:buSzPts val="1500"/>
              <a:buAutoNum type="romanLcPeriod"/>
            </a:pPr>
            <a:r>
              <a:rPr lang="en" sz="1500"/>
              <a:t>Plan generation success rate, execution rate, correlation</a:t>
            </a:r>
            <a:endParaRPr sz="1500"/>
          </a:p>
          <a:p>
            <a:pPr indent="-311150" lvl="0" marL="457200" rtl="0" algn="l">
              <a:spcBef>
                <a:spcPts val="0"/>
              </a:spcBef>
              <a:spcAft>
                <a:spcPts val="0"/>
              </a:spcAft>
              <a:buSzPts val="1300"/>
              <a:buAutoNum type="arabicPeriod" startAt="3"/>
            </a:pPr>
            <a:r>
              <a:rPr lang="en" sz="1500"/>
              <a:t>Testing it</a:t>
            </a:r>
            <a:endParaRPr sz="1500"/>
          </a:p>
          <a:p>
            <a:pPr indent="-311150" lvl="1" marL="914400" rtl="0" algn="l">
              <a:spcBef>
                <a:spcPts val="0"/>
              </a:spcBef>
              <a:spcAft>
                <a:spcPts val="0"/>
              </a:spcAft>
              <a:buSzPts val="1300"/>
              <a:buAutoNum type="alphaLcPeriod"/>
            </a:pPr>
            <a:r>
              <a:rPr lang="en" sz="1500"/>
              <a:t>Tasks: </a:t>
            </a:r>
            <a:endParaRPr sz="1500"/>
          </a:p>
          <a:p>
            <a:pPr indent="-311150" lvl="2" marL="1371600" rtl="0" algn="l">
              <a:spcBef>
                <a:spcPts val="0"/>
              </a:spcBef>
              <a:spcAft>
                <a:spcPts val="0"/>
              </a:spcAft>
              <a:buSzPts val="1300"/>
              <a:buAutoNum type="romanLcPeriod"/>
            </a:pPr>
            <a:r>
              <a:rPr lang="en" sz="1500"/>
              <a:t>Single block movements</a:t>
            </a:r>
            <a:endParaRPr sz="1500"/>
          </a:p>
          <a:p>
            <a:pPr indent="-311150" lvl="2" marL="1371600" rtl="0" algn="l">
              <a:spcBef>
                <a:spcPts val="0"/>
              </a:spcBef>
              <a:spcAft>
                <a:spcPts val="0"/>
              </a:spcAft>
              <a:buSzPts val="1300"/>
              <a:buAutoNum type="romanLcPeriod"/>
            </a:pPr>
            <a:r>
              <a:rPr lang="en" sz="1500"/>
              <a:t>Color Matching tasks</a:t>
            </a:r>
            <a:endParaRPr sz="1500"/>
          </a:p>
          <a:p>
            <a:pPr indent="-311150" lvl="2" marL="1371600" rtl="0" algn="l">
              <a:spcBef>
                <a:spcPts val="0"/>
              </a:spcBef>
              <a:spcAft>
                <a:spcPts val="0"/>
              </a:spcAft>
              <a:buSzPts val="1300"/>
              <a:buAutoNum type="romanLcPeriod"/>
            </a:pPr>
            <a:r>
              <a:rPr lang="en" sz="1500"/>
              <a:t>Multi-step sequences</a:t>
            </a:r>
            <a:endParaRPr sz="1500"/>
          </a:p>
          <a:p>
            <a:pPr indent="-311150" lvl="1" marL="914400" rtl="0" algn="l">
              <a:spcBef>
                <a:spcPts val="0"/>
              </a:spcBef>
              <a:spcAft>
                <a:spcPts val="0"/>
              </a:spcAft>
              <a:buSzPts val="1300"/>
              <a:buAutoNum type="alphaLcPeriod"/>
            </a:pPr>
            <a:r>
              <a:rPr lang="en" sz="1500"/>
              <a:t>Performance metrics tracking</a:t>
            </a:r>
            <a:endParaRPr sz="1500"/>
          </a:p>
          <a:p>
            <a:pPr indent="-323850" lvl="2" marL="1371600" rtl="0" algn="l">
              <a:spcBef>
                <a:spcPts val="0"/>
              </a:spcBef>
              <a:spcAft>
                <a:spcPts val="0"/>
              </a:spcAft>
              <a:buSzPts val="1500"/>
              <a:buAutoNum type="romanLcPeriod"/>
            </a:pPr>
            <a:r>
              <a:rPr lang="en" sz="1500"/>
              <a:t>Rates</a:t>
            </a:r>
            <a:endParaRPr sz="1500"/>
          </a:p>
          <a:p>
            <a:pPr indent="-323850" lvl="2" marL="1371600" rtl="0" algn="l">
              <a:spcBef>
                <a:spcPts val="0"/>
              </a:spcBef>
              <a:spcAft>
                <a:spcPts val="0"/>
              </a:spcAft>
              <a:buSzPts val="1500"/>
              <a:buAutoNum type="romanLcPeriod"/>
            </a:pPr>
            <a:r>
              <a:rPr lang="en" sz="1500"/>
              <a:t>Usage</a:t>
            </a:r>
            <a:endParaRPr sz="1500"/>
          </a:p>
          <a:p>
            <a:pPr indent="-323850" lvl="2" marL="1371600" rtl="0" algn="l">
              <a:spcBef>
                <a:spcPts val="0"/>
              </a:spcBef>
              <a:spcAft>
                <a:spcPts val="0"/>
              </a:spcAft>
              <a:buSzPts val="1500"/>
              <a:buAutoNum type="romanLcPeriod"/>
            </a:pPr>
            <a:r>
              <a:rPr lang="en" sz="1500"/>
              <a:t>Latency</a:t>
            </a:r>
            <a:endParaRPr sz="1500"/>
          </a:p>
          <a:p>
            <a:pPr indent="0" lvl="0" marL="0" rtl="0" algn="l">
              <a:spcBef>
                <a:spcPts val="1600"/>
              </a:spcBef>
              <a:spcAft>
                <a:spcPts val="0"/>
              </a:spcAft>
              <a:buNone/>
            </a:pPr>
            <a:r>
              <a:t/>
            </a:r>
            <a:endParaRPr sz="1500"/>
          </a:p>
          <a:p>
            <a:pPr indent="0" lvl="0" marL="0" rtl="0" algn="l">
              <a:spcBef>
                <a:spcPts val="0"/>
              </a:spcBef>
              <a:spcAft>
                <a:spcPts val="0"/>
              </a:spcAft>
              <a:buNone/>
            </a:pPr>
            <a:r>
              <a:t/>
            </a:r>
            <a:endParaRPr sz="1500"/>
          </a:p>
        </p:txBody>
      </p:sp>
      <p:sp>
        <p:nvSpPr>
          <p:cNvPr id="336" name="Google Shape;336;p32"/>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Initial Experiment P2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a:t>Weights would not load correctly</a:t>
            </a:r>
            <a:endParaRPr/>
          </a:p>
          <a:p>
            <a:pPr indent="-304800" lvl="0" marL="457200" rtl="0" algn="l">
              <a:spcBef>
                <a:spcPts val="0"/>
              </a:spcBef>
              <a:spcAft>
                <a:spcPts val="0"/>
              </a:spcAft>
              <a:buSzPts val="1200"/>
              <a:buChar char="●"/>
            </a:pPr>
            <a:r>
              <a:rPr lang="en"/>
              <a:t>Neural network predictions for pick/place targets were off</a:t>
            </a:r>
            <a:endParaRPr/>
          </a:p>
          <a:p>
            <a:pPr indent="-304800" lvl="0" marL="457200" rtl="0" algn="l">
              <a:spcBef>
                <a:spcPts val="0"/>
              </a:spcBef>
              <a:spcAft>
                <a:spcPts val="0"/>
              </a:spcAft>
              <a:buSzPts val="1200"/>
              <a:buChar char="●"/>
            </a:pPr>
            <a:r>
              <a:rPr lang="en"/>
              <a:t>Trained on demonstration data that was not public</a:t>
            </a:r>
            <a:endParaRPr/>
          </a:p>
          <a:p>
            <a:pPr indent="0" lvl="0" marL="0" rtl="0" algn="l">
              <a:spcBef>
                <a:spcPts val="0"/>
              </a:spcBef>
              <a:spcAft>
                <a:spcPts val="0"/>
              </a:spcAft>
              <a:buNone/>
            </a:pPr>
            <a:r>
              <a:t/>
            </a:r>
            <a:endParaRPr/>
          </a:p>
        </p:txBody>
      </p:sp>
      <p:sp>
        <p:nvSpPr>
          <p:cNvPr id="342" name="Google Shape;342;p33"/>
          <p:cNvSpPr txBox="1"/>
          <p:nvPr>
            <p:ph type="title"/>
          </p:nvPr>
        </p:nvSpPr>
        <p:spPr>
          <a:xfrm>
            <a:off x="720000" y="1521225"/>
            <a:ext cx="3780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CLIPort Behavior</a:t>
            </a:r>
            <a:endParaRPr/>
          </a:p>
        </p:txBody>
      </p:sp>
      <p:sp>
        <p:nvSpPr>
          <p:cNvPr id="343" name="Google Shape;343;p33"/>
          <p:cNvSpPr txBox="1"/>
          <p:nvPr>
            <p:ph idx="3" type="title"/>
          </p:nvPr>
        </p:nvSpPr>
        <p:spPr>
          <a:xfrm>
            <a:off x="4742425" y="1521225"/>
            <a:ext cx="3681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Solution</a:t>
            </a:r>
            <a:endParaRPr/>
          </a:p>
        </p:txBody>
      </p:sp>
      <p:sp>
        <p:nvSpPr>
          <p:cNvPr id="344" name="Google Shape;344;p33"/>
          <p:cNvSpPr txBox="1"/>
          <p:nvPr>
            <p:ph idx="4"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Major Issue!</a:t>
            </a:r>
            <a:endParaRPr/>
          </a:p>
        </p:txBody>
      </p:sp>
      <p:sp>
        <p:nvSpPr>
          <p:cNvPr id="345" name="Google Shape;345;p33"/>
          <p:cNvSpPr txBox="1"/>
          <p:nvPr/>
        </p:nvSpPr>
        <p:spPr>
          <a:xfrm>
            <a:off x="785050" y="3008050"/>
            <a:ext cx="3681600" cy="19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0000"/>
                </a:solidFill>
                <a:latin typeface="Didact Gothic"/>
                <a:ea typeface="Didact Gothic"/>
                <a:cs typeface="Didact Gothic"/>
                <a:sym typeface="Didact Gothic"/>
              </a:rPr>
              <a:t>Resulted in….</a:t>
            </a:r>
            <a:endParaRPr sz="1900">
              <a:solidFill>
                <a:srgbClr val="FF0000"/>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0% action success rate</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Unreliable coordinate projections</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SayCan to repeat itself</a:t>
            </a:r>
            <a:endParaRPr>
              <a:solidFill>
                <a:schemeClr val="dk1"/>
              </a:solidFill>
              <a:latin typeface="Didact Gothic"/>
              <a:ea typeface="Didact Gothic"/>
              <a:cs typeface="Didact Gothic"/>
              <a:sym typeface="Didact Gothic"/>
            </a:endParaRPr>
          </a:p>
          <a:p>
            <a:pPr indent="0" lvl="0" marL="45720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sp>
        <p:nvSpPr>
          <p:cNvPr id="346" name="Google Shape;346;p33"/>
          <p:cNvSpPr txBox="1"/>
          <p:nvPr/>
        </p:nvSpPr>
        <p:spPr>
          <a:xfrm>
            <a:off x="4582750" y="1837400"/>
            <a:ext cx="4129500" cy="164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Direct PyBullet object tracking</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Hardcoded coordinate-based control</a:t>
            </a:r>
            <a:endParaRPr>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Direct Pick and Place executions</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However… </a:t>
            </a:r>
            <a:r>
              <a:rPr lang="en" u="sng">
                <a:solidFill>
                  <a:schemeClr val="dk1"/>
                </a:solidFill>
                <a:latin typeface="Didact Gothic"/>
                <a:ea typeface="Didact Gothic"/>
                <a:cs typeface="Didact Gothic"/>
                <a:sym typeface="Didact Gothic"/>
              </a:rPr>
              <a:t>Many</a:t>
            </a:r>
            <a:r>
              <a:rPr lang="en">
                <a:solidFill>
                  <a:schemeClr val="dk1"/>
                </a:solidFill>
                <a:latin typeface="Didact Gothic"/>
                <a:ea typeface="Didact Gothic"/>
                <a:cs typeface="Didact Gothic"/>
                <a:sym typeface="Didact Gothic"/>
              </a:rPr>
              <a:t> hours spent trying retrain CLIPort from repo found online (more </a:t>
            </a:r>
            <a:r>
              <a:rPr lang="en">
                <a:solidFill>
                  <a:schemeClr val="dk1"/>
                </a:solidFill>
                <a:latin typeface="Didact Gothic"/>
                <a:ea typeface="Didact Gothic"/>
                <a:cs typeface="Didact Gothic"/>
                <a:sym typeface="Didact Gothic"/>
              </a:rPr>
              <a:t>dependency</a:t>
            </a:r>
            <a:r>
              <a:rPr lang="en">
                <a:solidFill>
                  <a:schemeClr val="dk1"/>
                </a:solidFill>
                <a:latin typeface="Didact Gothic"/>
                <a:ea typeface="Didact Gothic"/>
                <a:cs typeface="Didact Gothic"/>
                <a:sym typeface="Didact Gothic"/>
              </a:rPr>
              <a:t> issues) &amp; running it on old JAX and Torch but on a CPU (too reliant on GPU acceleration)</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350" name="Shape 350"/>
        <p:cNvGrpSpPr/>
        <p:nvPr/>
      </p:nvGrpSpPr>
      <p:grpSpPr>
        <a:xfrm>
          <a:off x="0" y="0"/>
          <a:ext cx="0" cy="0"/>
          <a:chOff x="0" y="0"/>
          <a:chExt cx="0" cy="0"/>
        </a:xfrm>
      </p:grpSpPr>
      <p:sp>
        <p:nvSpPr>
          <p:cNvPr id="351" name="Google Shape;351;p3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Initial Performance: </a:t>
            </a:r>
            <a:endParaRPr b="0" sz="1050">
              <a:solidFill>
                <a:srgbClr val="FF0000"/>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0" sz="1050">
              <a:solidFill>
                <a:srgbClr val="FF000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SayCan Results:</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success_rate: 0.000</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avg_steps: 0.000</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avg_time: 48.736</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Socratic Results:</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success_rate: 0.250</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avg_steps: 0.500</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avg_time: 24.098</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TASK EXECUTION SUMMARY Task: put blocks in their matching colored bowls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Executed Steps:</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1. Pick the blue block and place it on the blue bowl.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2. Pick the blue block and place it on the green block.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3. Pick the red block and place it on the middle.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4. Pick the blue block and place it on the red block.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5. Pick the blue block and place it on the red bowl. </a:t>
            </a:r>
            <a:endParaRPr sz="1050">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latin typeface="Courier New"/>
                <a:ea typeface="Courier New"/>
                <a:cs typeface="Courier New"/>
                <a:sym typeface="Courier New"/>
              </a:rPr>
              <a:t>Task completed. Success: True (???)</a:t>
            </a:r>
            <a:endParaRPr sz="1050">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2" name="Google Shape;352;p3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Exp 1: SayCan VS. Socratic</a:t>
            </a:r>
            <a:endParaRPr/>
          </a:p>
        </p:txBody>
      </p:sp>
      <p:pic>
        <p:nvPicPr>
          <p:cNvPr id="353" name="Google Shape;353;p34"/>
          <p:cNvPicPr preferRelativeResize="0"/>
          <p:nvPr/>
        </p:nvPicPr>
        <p:blipFill>
          <a:blip r:embed="rId3">
            <a:alphaModFix/>
          </a:blip>
          <a:stretch>
            <a:fillRect/>
          </a:stretch>
        </p:blipFill>
        <p:spPr>
          <a:xfrm>
            <a:off x="3571874" y="1150625"/>
            <a:ext cx="4788451" cy="240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a:t>
            </a:r>
            <a:endParaRPr/>
          </a:p>
        </p:txBody>
      </p:sp>
      <p:sp>
        <p:nvSpPr>
          <p:cNvPr id="359" name="Google Shape;359;p35"/>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Issues</a:t>
            </a:r>
            <a:endParaRPr/>
          </a:p>
        </p:txBody>
      </p:sp>
      <p:pic>
        <p:nvPicPr>
          <p:cNvPr id="360" name="Google Shape;360;p35"/>
          <p:cNvPicPr preferRelativeResize="0"/>
          <p:nvPr/>
        </p:nvPicPr>
        <p:blipFill>
          <a:blip r:embed="rId3">
            <a:alphaModFix/>
          </a:blip>
          <a:stretch>
            <a:fillRect/>
          </a:stretch>
        </p:blipFill>
        <p:spPr>
          <a:xfrm>
            <a:off x="334300" y="1664406"/>
            <a:ext cx="8027075" cy="31913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